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57" r:id="rId3"/>
    <p:sldId id="259" r:id="rId4"/>
    <p:sldId id="264" r:id="rId5"/>
    <p:sldId id="271" r:id="rId6"/>
    <p:sldId id="270" r:id="rId7"/>
    <p:sldId id="273" r:id="rId8"/>
    <p:sldId id="265" r:id="rId9"/>
    <p:sldId id="266" r:id="rId10"/>
    <p:sldId id="267" r:id="rId11"/>
    <p:sldId id="258" r:id="rId12"/>
    <p:sldId id="268" r:id="rId13"/>
    <p:sldId id="261" r:id="rId14"/>
    <p:sldId id="274" r:id="rId15"/>
    <p:sldId id="275" r:id="rId16"/>
    <p:sldId id="269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FCA88-9C95-4D93-A86D-FCC988209A1C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8E75D-739B-4496-891D-8B086C7DDE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09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r>
              <a:rPr lang="de-DE" dirty="0"/>
              <a:t>Beispiel: Kampfsport, Milchproduktion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A180BF-966A-483C-966E-80FFDA672549}" type="slidenum">
              <a:rPr lang="de-AT" smtClean="0"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67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834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39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254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02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37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30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674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474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68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29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83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33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de-DE" sz="4000" b="1" dirty="0" smtClean="0">
                <a:solidFill>
                  <a:schemeClr val="tx1"/>
                </a:solidFill>
              </a:rPr>
              <a:t>5. Klasse – der weitere Weg zur Matura</a:t>
            </a:r>
          </a:p>
          <a:p>
            <a:r>
              <a:rPr lang="de-DE" sz="4000" b="1" dirty="0" smtClean="0">
                <a:solidFill>
                  <a:schemeClr val="tx1"/>
                </a:solidFill>
              </a:rPr>
              <a:t> </a:t>
            </a:r>
            <a:endParaRPr lang="de-DE" sz="4000" b="1" dirty="0">
              <a:solidFill>
                <a:schemeClr val="tx1"/>
              </a:solidFill>
            </a:endParaRPr>
          </a:p>
        </p:txBody>
      </p:sp>
      <p:pic>
        <p:nvPicPr>
          <p:cNvPr id="4" name="Grafik 3" descr="F:\Vorlagen und Eigen-Infos\GRg3_5cm_Ha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20888"/>
            <a:ext cx="453650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373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 smtClean="0"/>
              <a:t>Mündliche Reifeprüfung (2)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dirty="0" smtClean="0"/>
              <a:t>Themenbereiche: 2 od. 3 Themen pro </a:t>
            </a:r>
            <a:r>
              <a:rPr lang="de-DE" dirty="0" err="1" smtClean="0"/>
              <a:t>Wochenstd</a:t>
            </a:r>
            <a:r>
              <a:rPr lang="de-DE" dirty="0" smtClean="0"/>
              <a:t>. </a:t>
            </a:r>
            <a:r>
              <a:rPr lang="de-DE" dirty="0" smtClean="0">
                <a:sym typeface="Wingdings" panose="05000000000000000000" pitchFamily="2" charset="2"/>
              </a:rPr>
              <a:t> z.B. </a:t>
            </a:r>
            <a:r>
              <a:rPr lang="de-DE" dirty="0" err="1" smtClean="0">
                <a:sym typeface="Wingdings" panose="05000000000000000000" pitchFamily="2" charset="2"/>
              </a:rPr>
              <a:t>Philo</a:t>
            </a:r>
            <a:r>
              <a:rPr lang="de-DE" dirty="0" smtClean="0">
                <a:sym typeface="Wingdings" panose="05000000000000000000" pitchFamily="2" charset="2"/>
              </a:rPr>
              <a:t> /Psycho  4x3= 12 oder 4 x 2 = 8 Themenbereiche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8-12 Themen möglich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Max: 18 Themenbereiche</a:t>
            </a:r>
          </a:p>
        </p:txBody>
      </p:sp>
    </p:spTree>
    <p:extLst>
      <p:ext uri="{BB962C8B-B14F-4D97-AF65-F5344CB8AC3E}">
        <p14:creationId xmlns:p14="http://schemas.microsoft.com/office/powerpoint/2010/main" val="3017840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de-AT" dirty="0" smtClean="0"/>
              <a:t>Wahlpflichtfächer G </a:t>
            </a:r>
            <a:r>
              <a:rPr lang="de-AT" b="1" u="sng" dirty="0" smtClean="0"/>
              <a:t>und</a:t>
            </a:r>
            <a:r>
              <a:rPr lang="de-AT" dirty="0" smtClean="0"/>
              <a:t> RG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de-AT" b="1" u="sng" dirty="0" smtClean="0"/>
              <a:t>Wahlpflichtfächer</a:t>
            </a:r>
            <a:r>
              <a:rPr lang="de-AT" dirty="0" smtClean="0"/>
              <a:t> ab der 6.Klasse: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AT" b="1" dirty="0" smtClean="0"/>
              <a:t>6 Wo</a:t>
            </a:r>
            <a:r>
              <a:rPr lang="de-AT" dirty="0" smtClean="0"/>
              <a:t>chen</a:t>
            </a:r>
            <a:r>
              <a:rPr lang="de-AT" b="1" dirty="0" smtClean="0"/>
              <a:t>st</a:t>
            </a:r>
            <a:r>
              <a:rPr lang="de-AT" dirty="0" smtClean="0"/>
              <a:t>un</a:t>
            </a:r>
            <a:r>
              <a:rPr lang="de-AT" b="1" dirty="0" smtClean="0"/>
              <a:t>d</a:t>
            </a:r>
            <a:r>
              <a:rPr lang="de-AT" dirty="0" smtClean="0"/>
              <a:t>en (in 3 Jahren)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AT" b="1" dirty="0" smtClean="0"/>
              <a:t>Eröffnungszahl</a:t>
            </a:r>
            <a:r>
              <a:rPr lang="de-AT" dirty="0" smtClean="0"/>
              <a:t>: mind. 5 Schüler/innen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AT" dirty="0" smtClean="0"/>
              <a:t>Wahlpflichtfächer sind </a:t>
            </a:r>
            <a:r>
              <a:rPr lang="de-AT" b="1" dirty="0" err="1" smtClean="0"/>
              <a:t>maturabel</a:t>
            </a:r>
            <a:endParaRPr lang="de-AT" dirty="0" smtClean="0"/>
          </a:p>
          <a:p>
            <a:pPr>
              <a:buFont typeface="Symbol" panose="05050102010706020507" pitchFamily="18" charset="2"/>
              <a:buChar char="-"/>
            </a:pPr>
            <a:r>
              <a:rPr lang="de-AT" b="1" dirty="0" smtClean="0"/>
              <a:t>Vertiefende Wahlpflichtfächer</a:t>
            </a:r>
            <a:r>
              <a:rPr lang="de-AT" dirty="0" smtClean="0"/>
              <a:t>: „passend zum Vormittagsunterricht“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AT" b="1" dirty="0" smtClean="0"/>
              <a:t>Ergänzende Wahlpflichtfächer</a:t>
            </a:r>
            <a:endParaRPr lang="de-AT" b="1" dirty="0"/>
          </a:p>
        </p:txBody>
      </p:sp>
    </p:spTree>
    <p:extLst>
      <p:ext uri="{BB962C8B-B14F-4D97-AF65-F5344CB8AC3E}">
        <p14:creationId xmlns:p14="http://schemas.microsoft.com/office/powerpoint/2010/main" val="1341551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de-AT" dirty="0" smtClean="0"/>
              <a:t>Vertiefende </a:t>
            </a:r>
            <a:r>
              <a:rPr lang="de-AT" dirty="0"/>
              <a:t>Wahlpflichtfächer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de-AT" dirty="0" smtClean="0"/>
              <a:t>-&gt; 	Geschichte und Politische </a:t>
            </a:r>
            <a:r>
              <a:rPr lang="de-AT" dirty="0" smtClean="0"/>
              <a:t>Bildung </a:t>
            </a:r>
            <a:endParaRPr lang="de-AT" dirty="0" smtClean="0"/>
          </a:p>
          <a:p>
            <a:r>
              <a:rPr lang="de-AT" dirty="0" smtClean="0"/>
              <a:t>-&gt;	Geographie und Wirtschaftsbildung</a:t>
            </a:r>
          </a:p>
          <a:p>
            <a:r>
              <a:rPr lang="de-AT" dirty="0" smtClean="0"/>
              <a:t>-&gt; 	Englisch (2 Std. Cambridge C. + 4 </a:t>
            </a:r>
            <a:r>
              <a:rPr lang="de-AT" dirty="0" err="1" smtClean="0"/>
              <a:t>Std.E</a:t>
            </a:r>
            <a:r>
              <a:rPr lang="de-AT" dirty="0" smtClean="0"/>
              <a:t>)</a:t>
            </a:r>
          </a:p>
          <a:p>
            <a:r>
              <a:rPr lang="de-AT" dirty="0" smtClean="0"/>
              <a:t>-&gt; 	Science (NAWI)</a:t>
            </a:r>
          </a:p>
          <a:p>
            <a:r>
              <a:rPr lang="de-AT" dirty="0" smtClean="0"/>
              <a:t>-&gt; 	Schulübergreifende WPF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11611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de-AT" dirty="0" smtClean="0"/>
              <a:t>Ergänzende Wahlpflichtfächer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de-AT" dirty="0" smtClean="0"/>
              <a:t>Sprachen: Italienisch, Spanisch </a:t>
            </a:r>
          </a:p>
          <a:p>
            <a:r>
              <a:rPr lang="de-AT" sz="2400" dirty="0" smtClean="0"/>
              <a:t>Schulautonome</a:t>
            </a:r>
            <a:r>
              <a:rPr lang="de-AT" dirty="0" smtClean="0"/>
              <a:t>:</a:t>
            </a:r>
          </a:p>
          <a:p>
            <a:r>
              <a:rPr lang="de-AT" dirty="0" smtClean="0"/>
              <a:t>-&gt; Digital Making</a:t>
            </a:r>
          </a:p>
          <a:p>
            <a:r>
              <a:rPr lang="de-AT" dirty="0" smtClean="0"/>
              <a:t>-&gt; </a:t>
            </a:r>
            <a:r>
              <a:rPr lang="de-AT" dirty="0" err="1" smtClean="0"/>
              <a:t>KoPsyPhil</a:t>
            </a:r>
            <a:r>
              <a:rPr lang="de-AT" dirty="0" smtClean="0"/>
              <a:t>: Kommunikation, Psychologie,          Philosophie</a:t>
            </a:r>
          </a:p>
          <a:p>
            <a:r>
              <a:rPr lang="de-AT" dirty="0" smtClean="0"/>
              <a:t>-&gt; Kulturwerkstatt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4153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AT" dirty="0" smtClean="0"/>
              <a:t>Schnuppermöglichkeit Wahlpflichtfächer</a:t>
            </a:r>
            <a:endParaRPr lang="de-A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089870"/>
              </p:ext>
            </p:extLst>
          </p:nvPr>
        </p:nvGraphicFramePr>
        <p:xfrm>
          <a:off x="457200" y="1600200"/>
          <a:ext cx="8229600" cy="4886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22712">
                  <a:extLst>
                    <a:ext uri="{9D8B030D-6E8A-4147-A177-3AD203B41FA5}">
                      <a16:colId xmlns:a16="http://schemas.microsoft.com/office/drawing/2014/main" val="357395126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045391241"/>
                    </a:ext>
                  </a:extLst>
                </a:gridCol>
                <a:gridCol w="2242592">
                  <a:extLst>
                    <a:ext uri="{9D8B030D-6E8A-4147-A177-3AD203B41FA5}">
                      <a16:colId xmlns:a16="http://schemas.microsoft.com/office/drawing/2014/main" val="2247321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Wahlpflichtfach/Lehrer*in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Tag / Stunde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Raum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62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Englisch (Duke/Richnovsky)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Di 8/9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R 120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497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Geographie</a:t>
                      </a:r>
                      <a:r>
                        <a:rPr lang="de-AT" baseline="0" dirty="0" smtClean="0"/>
                        <a:t> + WB (</a:t>
                      </a:r>
                      <a:r>
                        <a:rPr lang="de-AT" baseline="0" dirty="0" err="1" smtClean="0"/>
                        <a:t>Hagemayer</a:t>
                      </a:r>
                      <a:r>
                        <a:rPr lang="de-AT" baseline="0" dirty="0" smtClean="0"/>
                        <a:t>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Fr 8/9 und</a:t>
                      </a:r>
                      <a:r>
                        <a:rPr lang="de-AT" baseline="0" dirty="0" smtClean="0"/>
                        <a:t> </a:t>
                      </a:r>
                      <a:r>
                        <a:rPr lang="de-AT" dirty="0" smtClean="0"/>
                        <a:t>10/11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InfoSaal1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835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Geschichte + PB (</a:t>
                      </a:r>
                      <a:r>
                        <a:rPr lang="de-AT" dirty="0" err="1" smtClean="0"/>
                        <a:t>Schenter</a:t>
                      </a:r>
                      <a:r>
                        <a:rPr lang="de-AT" dirty="0" smtClean="0"/>
                        <a:t>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Do 8/9 und 10/11 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R 121 / R 210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82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Science (NAWI)</a:t>
                      </a:r>
                    </a:p>
                    <a:p>
                      <a:r>
                        <a:rPr lang="de-AT" dirty="0" smtClean="0"/>
                        <a:t>(Kainz/</a:t>
                      </a:r>
                      <a:r>
                        <a:rPr lang="de-AT" dirty="0" err="1" smtClean="0"/>
                        <a:t>Kycyku</a:t>
                      </a:r>
                      <a:r>
                        <a:rPr lang="de-AT" dirty="0" smtClean="0"/>
                        <a:t>/Zloklikovits)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Do 8/9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BIUS/PHS/CHS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235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Italienisch (Karner)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Mi 8/9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R 116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07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Spanisch (Mayrhofer C.)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Di 10/11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R</a:t>
                      </a:r>
                      <a:r>
                        <a:rPr lang="de-AT" baseline="0" dirty="0" smtClean="0"/>
                        <a:t> 116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18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Psychologie-Kommunikation PSYKO (Kainz/Schöber-Pfeifer)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Mi 9/10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err="1" smtClean="0"/>
                        <a:t>Biblio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097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Digital Making (Bauer/</a:t>
                      </a:r>
                      <a:r>
                        <a:rPr lang="de-AT" dirty="0" err="1" smtClean="0"/>
                        <a:t>Roncat</a:t>
                      </a:r>
                      <a:r>
                        <a:rPr lang="de-AT" dirty="0" smtClean="0"/>
                        <a:t>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Mi 10/11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err="1" smtClean="0"/>
                        <a:t>InfoSaal</a:t>
                      </a:r>
                      <a:r>
                        <a:rPr lang="de-AT" baseline="0" dirty="0" smtClean="0"/>
                        <a:t>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453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Kulturwerkstatt (</a:t>
                      </a:r>
                      <a:r>
                        <a:rPr lang="de-AT" dirty="0" err="1" smtClean="0"/>
                        <a:t>DeMartin</a:t>
                      </a:r>
                      <a:r>
                        <a:rPr lang="de-AT" dirty="0" smtClean="0"/>
                        <a:t>/Martinsich)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Mo 9/10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Festsaal 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263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Cambridge </a:t>
                      </a:r>
                      <a:r>
                        <a:rPr lang="de-AT" dirty="0" err="1" smtClean="0"/>
                        <a:t>Certificate</a:t>
                      </a:r>
                      <a:r>
                        <a:rPr lang="de-AT" baseline="0" dirty="0" smtClean="0"/>
                        <a:t> (Vit-Eckert)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Di 8/9</a:t>
                      </a:r>
                      <a:endParaRPr lang="de-A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dirty="0" smtClean="0"/>
                        <a:t>R 308</a:t>
                      </a:r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630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809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de-AT" dirty="0" smtClean="0"/>
              <a:t>Vorgehensweise zum Schnuppern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de-AT" dirty="0" smtClean="0"/>
              <a:t>1) Termin aussuchen </a:t>
            </a:r>
            <a:r>
              <a:rPr lang="de-AT" dirty="0" smtClean="0">
                <a:sym typeface="Wingdings" panose="05000000000000000000" pitchFamily="2" charset="2"/>
              </a:rPr>
              <a:t></a:t>
            </a:r>
            <a:endParaRPr lang="de-AT" dirty="0" smtClean="0"/>
          </a:p>
          <a:p>
            <a:r>
              <a:rPr lang="de-AT" dirty="0" smtClean="0"/>
              <a:t>2) Persönliches Gespräch mit Lehrperson um abzuklären:</a:t>
            </a:r>
          </a:p>
          <a:p>
            <a:r>
              <a:rPr lang="de-AT" dirty="0" smtClean="0"/>
              <a:t>Findet es planmäßig statt (oder gibt es einen Lehrausgang etc.)?</a:t>
            </a:r>
          </a:p>
          <a:p>
            <a:r>
              <a:rPr lang="de-AT" dirty="0" smtClean="0"/>
              <a:t>Bei mehreren Lehrpersonen: wer? macht was?</a:t>
            </a:r>
          </a:p>
          <a:p>
            <a:pPr marL="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41272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AT" dirty="0" smtClean="0"/>
              <a:t>Anmeldung zu den Wahlpflichtfächern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AT" dirty="0" smtClean="0"/>
              <a:t>Die Anmeldung erfolgt per online-Formular</a:t>
            </a:r>
          </a:p>
          <a:p>
            <a:r>
              <a:rPr lang="de-AT" dirty="0" smtClean="0"/>
              <a:t>Dieses findet man auf der Homepage – Menü „Links &amp; Media“ </a:t>
            </a:r>
            <a:r>
              <a:rPr lang="de-AT" dirty="0" smtClean="0">
                <a:sym typeface="Wingdings" panose="05000000000000000000" pitchFamily="2" charset="2"/>
              </a:rPr>
              <a:t>Unterpunkt: Formulare</a:t>
            </a:r>
          </a:p>
          <a:p>
            <a:r>
              <a:rPr lang="de-AT" dirty="0" smtClean="0">
                <a:sym typeface="Wingdings" panose="05000000000000000000" pitchFamily="2" charset="2"/>
              </a:rPr>
              <a:t>Abgabe: ab Mo, 15.12.2025</a:t>
            </a:r>
          </a:p>
          <a:p>
            <a:r>
              <a:rPr lang="de-AT" dirty="0" smtClean="0">
                <a:sym typeface="Wingdings" panose="05000000000000000000" pitchFamily="2" charset="2"/>
              </a:rPr>
              <a:t>Letzter Abgabetermin:</a:t>
            </a:r>
          </a:p>
          <a:p>
            <a:pPr marL="0" indent="0" algn="ctr">
              <a:buNone/>
            </a:pPr>
            <a:r>
              <a:rPr lang="de-AT" dirty="0" smtClean="0">
                <a:sym typeface="Wingdings" panose="05000000000000000000" pitchFamily="2" charset="2"/>
              </a:rPr>
              <a:t>	</a:t>
            </a:r>
            <a:r>
              <a:rPr lang="de-AT" sz="4400" dirty="0" smtClean="0">
                <a:sym typeface="Wingdings" panose="05000000000000000000" pitchFamily="2" charset="2"/>
              </a:rPr>
              <a:t>Mi, 21.1.2026</a:t>
            </a:r>
          </a:p>
          <a:p>
            <a:pPr marL="0" indent="0">
              <a:buNone/>
            </a:pPr>
            <a:r>
              <a:rPr lang="de-AT" dirty="0">
                <a:sym typeface="Wingdings" panose="05000000000000000000" pitchFamily="2" charset="2"/>
              </a:rPr>
              <a:t>	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7192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Der Weg zur Matura am </a:t>
            </a:r>
            <a:r>
              <a:rPr lang="de-AT" dirty="0" err="1" smtClean="0"/>
              <a:t>GRg</a:t>
            </a:r>
            <a:r>
              <a:rPr lang="de-AT" dirty="0" smtClean="0"/>
              <a:t> </a:t>
            </a:r>
            <a:r>
              <a:rPr lang="de-AT" dirty="0" smtClean="0">
                <a:solidFill>
                  <a:srgbClr val="FF0000"/>
                </a:solidFill>
              </a:rPr>
              <a:t>///</a:t>
            </a:r>
            <a:r>
              <a:rPr lang="de-AT" dirty="0" smtClean="0"/>
              <a:t>.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de-AT" dirty="0" smtClean="0"/>
              <a:t>Gymnasium und Realgymnasium laufen weiter</a:t>
            </a:r>
          </a:p>
          <a:p>
            <a:r>
              <a:rPr lang="de-AT" dirty="0" smtClean="0"/>
              <a:t>Ab der 5.Klasse: Notebook-Klassen</a:t>
            </a:r>
          </a:p>
          <a:p>
            <a:r>
              <a:rPr lang="de-AT" dirty="0" smtClean="0"/>
              <a:t>Ab der 7.Klasse </a:t>
            </a:r>
            <a:r>
              <a:rPr lang="de-AT" dirty="0" err="1" smtClean="0"/>
              <a:t>Rg</a:t>
            </a:r>
            <a:r>
              <a:rPr lang="de-AT" dirty="0" smtClean="0"/>
              <a:t>: </a:t>
            </a:r>
            <a:r>
              <a:rPr lang="de-AT" dirty="0" smtClean="0">
                <a:sym typeface="Wingdings" panose="05000000000000000000" pitchFamily="2" charset="2"/>
              </a:rPr>
              <a:t> </a:t>
            </a:r>
            <a:r>
              <a:rPr lang="de-AT" dirty="0" smtClean="0">
                <a:sym typeface="Wingdings" panose="05000000000000000000" pitchFamily="2" charset="2"/>
              </a:rPr>
              <a:t>D</a:t>
            </a:r>
            <a:r>
              <a:rPr lang="de-AT" sz="2400" dirty="0" smtClean="0">
                <a:sym typeface="Wingdings" panose="05000000000000000000" pitchFamily="2" charset="2"/>
              </a:rPr>
              <a:t>arstellende</a:t>
            </a:r>
            <a:r>
              <a:rPr lang="de-AT" dirty="0" smtClean="0">
                <a:sym typeface="Wingdings" panose="05000000000000000000" pitchFamily="2" charset="2"/>
              </a:rPr>
              <a:t> G</a:t>
            </a:r>
            <a:r>
              <a:rPr lang="de-AT" sz="2400" dirty="0" smtClean="0">
                <a:sym typeface="Wingdings" panose="05000000000000000000" pitchFamily="2" charset="2"/>
              </a:rPr>
              <a:t>eometrie</a:t>
            </a:r>
            <a:r>
              <a:rPr lang="de-AT" dirty="0" smtClean="0">
                <a:sym typeface="Wingdings" panose="05000000000000000000" pitchFamily="2" charset="2"/>
              </a:rPr>
              <a:t> </a:t>
            </a:r>
            <a:r>
              <a:rPr lang="de-AT" dirty="0" smtClean="0">
                <a:sym typeface="Wingdings" panose="05000000000000000000" pitchFamily="2" charset="2"/>
              </a:rPr>
              <a:t>oder </a:t>
            </a:r>
            <a:r>
              <a:rPr lang="de-AT" dirty="0" err="1" smtClean="0">
                <a:sym typeface="Wingdings" panose="05000000000000000000" pitchFamily="2" charset="2"/>
              </a:rPr>
              <a:t>NA</a:t>
            </a:r>
            <a:r>
              <a:rPr lang="de-AT" sz="2400" dirty="0" err="1" smtClean="0">
                <a:sym typeface="Wingdings" panose="05000000000000000000" pitchFamily="2" charset="2"/>
              </a:rPr>
              <a:t>tur</a:t>
            </a:r>
            <a:r>
              <a:rPr lang="de-AT" dirty="0" err="1" smtClean="0">
                <a:sym typeface="Wingdings" panose="05000000000000000000" pitchFamily="2" charset="2"/>
              </a:rPr>
              <a:t>WI</a:t>
            </a:r>
            <a:r>
              <a:rPr lang="de-AT" sz="2400" dirty="0" err="1" smtClean="0">
                <a:sym typeface="Wingdings" panose="05000000000000000000" pitchFamily="2" charset="2"/>
              </a:rPr>
              <a:t>ssenschaften</a:t>
            </a:r>
            <a:r>
              <a:rPr lang="de-AT" dirty="0" smtClean="0"/>
              <a:t> </a:t>
            </a:r>
            <a:endParaRPr lang="de-AT" dirty="0" smtClean="0"/>
          </a:p>
          <a:p>
            <a:r>
              <a:rPr lang="de-AT" dirty="0" smtClean="0"/>
              <a:t>Ab der 7.Klasse </a:t>
            </a:r>
            <a:r>
              <a:rPr lang="de-AT" dirty="0" err="1" smtClean="0"/>
              <a:t>Rg</a:t>
            </a:r>
            <a:r>
              <a:rPr lang="de-AT" dirty="0" smtClean="0"/>
              <a:t> </a:t>
            </a:r>
            <a:r>
              <a:rPr lang="de-AT" b="1" dirty="0" smtClean="0"/>
              <a:t>und</a:t>
            </a:r>
            <a:r>
              <a:rPr lang="de-AT" dirty="0" smtClean="0"/>
              <a:t> </a:t>
            </a:r>
            <a:r>
              <a:rPr lang="de-AT" dirty="0" err="1" smtClean="0"/>
              <a:t>Gym</a:t>
            </a:r>
            <a:r>
              <a:rPr lang="de-AT" dirty="0" smtClean="0"/>
              <a:t>: Musik </a:t>
            </a:r>
            <a:r>
              <a:rPr lang="de-AT" b="1" dirty="0" smtClean="0"/>
              <a:t>oder</a:t>
            </a:r>
            <a:r>
              <a:rPr lang="de-AT" dirty="0" smtClean="0"/>
              <a:t> Kunst und </a:t>
            </a:r>
            <a:r>
              <a:rPr lang="de-AT" dirty="0" smtClean="0"/>
              <a:t>Gestaltung als Fächer zur Wahl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4717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de-AT" dirty="0" smtClean="0"/>
              <a:t>AHS – Matura / Reifeprüfung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de-AT" dirty="0" smtClean="0"/>
              <a:t>Wie sieht die AHS-Matura aus?</a:t>
            </a:r>
          </a:p>
          <a:p>
            <a:r>
              <a:rPr lang="de-AT" dirty="0" smtClean="0"/>
              <a:t>3- Säulenmodell </a:t>
            </a:r>
            <a:r>
              <a:rPr lang="de-AT" dirty="0" smtClean="0">
                <a:sym typeface="Wingdings" panose="05000000000000000000" pitchFamily="2" charset="2"/>
              </a:rPr>
              <a:t> allerdings:</a:t>
            </a:r>
          </a:p>
          <a:p>
            <a:r>
              <a:rPr lang="de-AT" dirty="0" smtClean="0">
                <a:sym typeface="Wingdings" panose="05000000000000000000" pitchFamily="2" charset="2"/>
              </a:rPr>
              <a:t>Säule „abschließende Arbeit (ABA)“ ist bis inkl. Schuljahr 2028/29 NICHT verpflichtend</a:t>
            </a:r>
          </a:p>
          <a:p>
            <a:r>
              <a:rPr lang="de-AT" dirty="0" smtClean="0">
                <a:sym typeface="Wingdings" panose="05000000000000000000" pitchFamily="2" charset="2"/>
              </a:rPr>
              <a:t>Heurige 5.Klassen maturieren im Frühsommer 2029</a:t>
            </a:r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069035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de-DE" dirty="0" smtClean="0"/>
              <a:t>Reifeprüfung (Matura)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 b="1" dirty="0" smtClean="0">
                <a:sym typeface="Wingdings" panose="05000000000000000000" pitchFamily="2" charset="2"/>
              </a:rPr>
              <a:t>Abschließenden Arbeit ABA</a:t>
            </a:r>
          </a:p>
          <a:p>
            <a:pPr marL="0" indent="0">
              <a:buNone/>
            </a:pPr>
            <a:r>
              <a:rPr lang="de-DE" b="1" dirty="0" smtClean="0">
                <a:sym typeface="Wingdings" panose="05000000000000000000" pitchFamily="2" charset="2"/>
              </a:rPr>
              <a:t>    </a:t>
            </a:r>
            <a:r>
              <a:rPr lang="de-DE" dirty="0" smtClean="0">
                <a:sym typeface="Wingdings" panose="05000000000000000000" pitchFamily="2" charset="2"/>
              </a:rPr>
              <a:t>künstlerisch, gestalterisch oder forschend </a:t>
            </a:r>
          </a:p>
          <a:p>
            <a:r>
              <a:rPr lang="de-DE" b="1" dirty="0" smtClean="0"/>
              <a:t>Schriftliche</a:t>
            </a:r>
            <a:r>
              <a:rPr lang="de-DE" dirty="0" smtClean="0"/>
              <a:t> und </a:t>
            </a:r>
            <a:r>
              <a:rPr lang="de-DE" b="1" dirty="0" smtClean="0"/>
              <a:t>mündliche</a:t>
            </a:r>
            <a:r>
              <a:rPr lang="de-DE" dirty="0" smtClean="0"/>
              <a:t> Matura </a:t>
            </a:r>
            <a:r>
              <a:rPr lang="de-DE" dirty="0" smtClean="0">
                <a:sym typeface="Wingdings" panose="05000000000000000000" pitchFamily="2" charset="2"/>
              </a:rPr>
              <a:t> insgesamt </a:t>
            </a:r>
            <a:r>
              <a:rPr lang="de-DE" b="1" dirty="0" smtClean="0">
                <a:sym typeface="Wingdings" panose="05000000000000000000" pitchFamily="2" charset="2"/>
              </a:rPr>
              <a:t>7 Prüfungen</a:t>
            </a:r>
            <a:r>
              <a:rPr lang="de-DE" dirty="0" smtClean="0">
                <a:sym typeface="Wingdings" panose="05000000000000000000" pitchFamily="2" charset="2"/>
              </a:rPr>
              <a:t>: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1793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de-AT" dirty="0" smtClean="0"/>
              <a:t>Aufteilung der 7 abschließenden Prüfungen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r>
              <a:rPr lang="de-AT" b="1" dirty="0" smtClean="0"/>
              <a:t>MIT</a:t>
            </a:r>
            <a:r>
              <a:rPr lang="de-AT" dirty="0" smtClean="0"/>
              <a:t> abschließender Arbeit (ABA) und dazu:</a:t>
            </a:r>
          </a:p>
          <a:p>
            <a:r>
              <a:rPr lang="de-DE" dirty="0">
                <a:sym typeface="Wingdings" panose="05000000000000000000" pitchFamily="2" charset="2"/>
              </a:rPr>
              <a:t>3 schriftliche + 3 mündliche oder</a:t>
            </a:r>
          </a:p>
          <a:p>
            <a:r>
              <a:rPr lang="de-DE" dirty="0">
                <a:sym typeface="Wingdings" panose="05000000000000000000" pitchFamily="2" charset="2"/>
              </a:rPr>
              <a:t>4 schriftliche + 2 mündliche</a:t>
            </a:r>
          </a:p>
          <a:p>
            <a:endParaRPr lang="de-AT" dirty="0" smtClean="0"/>
          </a:p>
          <a:p>
            <a:r>
              <a:rPr lang="de-AT" b="1" dirty="0" smtClean="0"/>
              <a:t>OHNE</a:t>
            </a:r>
            <a:r>
              <a:rPr lang="de-AT" dirty="0" smtClean="0"/>
              <a:t> abschließende Arbeit (ABA):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4 </a:t>
            </a:r>
            <a:r>
              <a:rPr lang="de-DE" dirty="0">
                <a:sym typeface="Wingdings" panose="05000000000000000000" pitchFamily="2" charset="2"/>
              </a:rPr>
              <a:t>schriftliche + 3 mündliche oder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3 </a:t>
            </a:r>
            <a:r>
              <a:rPr lang="de-DE" dirty="0">
                <a:sym typeface="Wingdings" panose="05000000000000000000" pitchFamily="2" charset="2"/>
              </a:rPr>
              <a:t>schriftliche + </a:t>
            </a:r>
            <a:r>
              <a:rPr lang="de-DE" dirty="0" smtClean="0">
                <a:sym typeface="Wingdings" panose="05000000000000000000" pitchFamily="2" charset="2"/>
              </a:rPr>
              <a:t>4 </a:t>
            </a:r>
            <a:r>
              <a:rPr lang="de-DE" dirty="0" smtClean="0">
                <a:sym typeface="Wingdings" panose="05000000000000000000" pitchFamily="2" charset="2"/>
              </a:rPr>
              <a:t>mündliche oder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5 schriftliche + 2 mündliche Prüfungen</a:t>
            </a:r>
            <a:endParaRPr lang="de-DE" dirty="0">
              <a:sym typeface="Wingdings" panose="05000000000000000000" pitchFamily="2" charset="2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22486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de-AT" dirty="0" smtClean="0"/>
              <a:t>ABA – Abschließende Arbeit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AT" dirty="0" smtClean="0"/>
              <a:t>Themenfindung am Ende der 6. Klasse</a:t>
            </a:r>
          </a:p>
          <a:p>
            <a:r>
              <a:rPr lang="de-AT" dirty="0" smtClean="0"/>
              <a:t>Thema muss keine schulspezifische Fachzuordnung haben (z.B. Bühnenbild „Der Besuch der alten Dame“)</a:t>
            </a:r>
          </a:p>
          <a:p>
            <a:r>
              <a:rPr lang="de-AT" dirty="0" smtClean="0"/>
              <a:t>Man muss eine/n Betreuer/in finden</a:t>
            </a:r>
          </a:p>
          <a:p>
            <a:r>
              <a:rPr lang="de-AT" dirty="0" smtClean="0"/>
              <a:t>Ablauf bis zur Abgabe in der 8.Klasse von ABA-Kurs-Modulen begleitet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49760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C3EFB-82D4-A0A1-65A1-4C216E751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086" y="404664"/>
            <a:ext cx="7886700" cy="130669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3600" b="1" dirty="0" smtClean="0"/>
              <a:t>Die </a:t>
            </a:r>
            <a:r>
              <a:rPr lang="de-DE" sz="3600" b="1" dirty="0"/>
              <a:t>Abschließende Arbeit: mögliche Ausrichtungen</a:t>
            </a:r>
            <a:r>
              <a:rPr lang="de-DE" sz="4000" dirty="0"/>
              <a:t/>
            </a:r>
            <a:br>
              <a:rPr lang="de-DE" sz="4000" dirty="0"/>
            </a:br>
            <a:endParaRPr lang="de-AT" sz="36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00499D0C-5244-ACF1-9F72-CD2BC8955F61}"/>
              </a:ext>
            </a:extLst>
          </p:cNvPr>
          <p:cNvSpPr/>
          <p:nvPr/>
        </p:nvSpPr>
        <p:spPr>
          <a:xfrm>
            <a:off x="875091" y="4092256"/>
            <a:ext cx="1112515" cy="6992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gestalte=</a:t>
            </a:r>
          </a:p>
          <a:p>
            <a:pPr algn="ctr"/>
            <a:r>
              <a:rPr lang="de-AT" dirty="0" err="1" smtClean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risch</a:t>
            </a:r>
            <a:endParaRPr lang="de-AT" dirty="0">
              <a:solidFill>
                <a:schemeClr val="tx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1C37F4C-8936-7E0F-EAD6-FFFB441F3717}"/>
              </a:ext>
            </a:extLst>
          </p:cNvPr>
          <p:cNvSpPr/>
          <p:nvPr/>
        </p:nvSpPr>
        <p:spPr>
          <a:xfrm>
            <a:off x="875091" y="3116116"/>
            <a:ext cx="1112515" cy="65264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forschend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BF956C9-2141-63B3-EE1B-D99B97416838}"/>
              </a:ext>
            </a:extLst>
          </p:cNvPr>
          <p:cNvSpPr/>
          <p:nvPr/>
        </p:nvSpPr>
        <p:spPr>
          <a:xfrm>
            <a:off x="890080" y="4923271"/>
            <a:ext cx="1112515" cy="6992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mtClean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künstle=</a:t>
            </a:r>
            <a:endParaRPr lang="de-AT" dirty="0" smtClean="0">
              <a:solidFill>
                <a:schemeClr val="tx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de-AT" dirty="0" err="1" smtClean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risch</a:t>
            </a:r>
            <a:endParaRPr lang="de-AT" dirty="0">
              <a:solidFill>
                <a:schemeClr val="tx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32C66E7-06B1-EC41-EFD7-84D1EBD0BA2B}"/>
              </a:ext>
            </a:extLst>
          </p:cNvPr>
          <p:cNvSpPr/>
          <p:nvPr/>
        </p:nvSpPr>
        <p:spPr>
          <a:xfrm>
            <a:off x="2527426" y="3143029"/>
            <a:ext cx="3200624" cy="6526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de-AT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schriftliche</a:t>
            </a:r>
            <a:r>
              <a:rPr lang="de-AT" sz="1350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de-AT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Arbeit</a:t>
            </a:r>
            <a:r>
              <a:rPr lang="de-AT" sz="1350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5CA211EA-AC1F-9B5F-F985-A899BF37387F}"/>
              </a:ext>
            </a:extLst>
          </p:cNvPr>
          <p:cNvSpPr/>
          <p:nvPr/>
        </p:nvSpPr>
        <p:spPr>
          <a:xfrm>
            <a:off x="2545162" y="4502871"/>
            <a:ext cx="3182888" cy="11196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425"/>
              </a:lnSpc>
            </a:pPr>
            <a:r>
              <a:rPr lang="de-AT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Ergebnis des Vorhabens / ein Produkt </a:t>
            </a:r>
            <a:br>
              <a:rPr lang="de-AT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de-AT" b="1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UND</a:t>
            </a:r>
          </a:p>
          <a:p>
            <a:pPr algn="ctr">
              <a:lnSpc>
                <a:spcPts val="1425"/>
              </a:lnSpc>
            </a:pPr>
            <a:r>
              <a:rPr lang="de-AT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Dokumentation des Entstehungsprozesses</a:t>
            </a:r>
          </a:p>
        </p:txBody>
      </p: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B2F0A3FF-39E8-494C-18BC-7CDC38106625}"/>
              </a:ext>
            </a:extLst>
          </p:cNvPr>
          <p:cNvCxnSpPr/>
          <p:nvPr/>
        </p:nvCxnSpPr>
        <p:spPr>
          <a:xfrm>
            <a:off x="2119414" y="3478916"/>
            <a:ext cx="350195" cy="0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FB4E6206-75E2-DF9A-D00E-DD68A112B2A6}"/>
              </a:ext>
            </a:extLst>
          </p:cNvPr>
          <p:cNvCxnSpPr>
            <a:cxnSpLocks/>
          </p:cNvCxnSpPr>
          <p:nvPr/>
        </p:nvCxnSpPr>
        <p:spPr>
          <a:xfrm>
            <a:off x="2119413" y="3588419"/>
            <a:ext cx="674858" cy="853454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919E42A0-3485-C425-EFE7-C92256999B70}"/>
              </a:ext>
            </a:extLst>
          </p:cNvPr>
          <p:cNvCxnSpPr>
            <a:cxnSpLocks/>
          </p:cNvCxnSpPr>
          <p:nvPr/>
        </p:nvCxnSpPr>
        <p:spPr>
          <a:xfrm>
            <a:off x="2119413" y="4450783"/>
            <a:ext cx="350196" cy="245764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E3ABD39C-DEA7-E76D-26C7-DF52303E8DF7}"/>
              </a:ext>
            </a:extLst>
          </p:cNvPr>
          <p:cNvCxnSpPr>
            <a:cxnSpLocks/>
          </p:cNvCxnSpPr>
          <p:nvPr/>
        </p:nvCxnSpPr>
        <p:spPr>
          <a:xfrm flipV="1">
            <a:off x="2119414" y="4981180"/>
            <a:ext cx="350195" cy="259816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21B53139-0C81-97F0-9E92-3F797AB51CCE}"/>
              </a:ext>
            </a:extLst>
          </p:cNvPr>
          <p:cNvSpPr txBox="1"/>
          <p:nvPr/>
        </p:nvSpPr>
        <p:spPr>
          <a:xfrm>
            <a:off x="6267870" y="3154684"/>
            <a:ext cx="2120630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Beispiel: Wissenschaftspodcast</a:t>
            </a:r>
            <a:b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endParaRPr lang="de-AT" sz="1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forschende Arbeit mit gestalterischem Zugang</a:t>
            </a:r>
            <a:b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endParaRPr lang="de-AT" sz="1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Ergebnis: Konzept einer Podcast-Reihe, </a:t>
            </a:r>
            <a:b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</a:br>
            <a: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die Produktion einer Folge (Episode)</a:t>
            </a:r>
            <a:b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</a:br>
            <a:r>
              <a:rPr lang="de-AT" sz="1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UND Dokumentation des Entstehungsprozesses</a:t>
            </a:r>
            <a:endParaRPr lang="de-AT" sz="1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87C91903-9D55-507B-074E-81D4828DDEDA}"/>
              </a:ext>
            </a:extLst>
          </p:cNvPr>
          <p:cNvSpPr txBox="1"/>
          <p:nvPr/>
        </p:nvSpPr>
        <p:spPr>
          <a:xfrm>
            <a:off x="774166" y="1711363"/>
            <a:ext cx="7470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latin typeface="+mj-lt"/>
              </a:rPr>
              <a:t>Ausgangspunkt: das persönliche Themeninteresse bzw. das gestalterische/künstlerische Vorhaben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9040C91-1F38-E5C8-C017-66F3E2187F18}"/>
              </a:ext>
            </a:extLst>
          </p:cNvPr>
          <p:cNvSpPr txBox="1"/>
          <p:nvPr/>
        </p:nvSpPr>
        <p:spPr>
          <a:xfrm>
            <a:off x="738086" y="2530847"/>
            <a:ext cx="332604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50" dirty="0">
                <a:latin typeface="+mj-lt"/>
              </a:rPr>
              <a:t>Daraus resultierend: </a:t>
            </a:r>
            <a:br>
              <a:rPr lang="de-DE" sz="1350" dirty="0">
                <a:latin typeface="+mj-lt"/>
              </a:rPr>
            </a:br>
            <a:r>
              <a:rPr lang="de-DE" sz="1350" b="1" dirty="0">
                <a:latin typeface="+mj-lt"/>
              </a:rPr>
              <a:t>Ausrichtung der Arbeit</a:t>
            </a:r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DD6D45E0-30FB-8228-4841-F933A80035E5}"/>
              </a:ext>
            </a:extLst>
          </p:cNvPr>
          <p:cNvCxnSpPr>
            <a:cxnSpLocks/>
          </p:cNvCxnSpPr>
          <p:nvPr/>
        </p:nvCxnSpPr>
        <p:spPr>
          <a:xfrm>
            <a:off x="611560" y="2688944"/>
            <a:ext cx="14990" cy="359422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4B2807E-970C-AD12-1834-D2411403E1F9}"/>
              </a:ext>
            </a:extLst>
          </p:cNvPr>
          <p:cNvCxnSpPr>
            <a:cxnSpLocks/>
          </p:cNvCxnSpPr>
          <p:nvPr/>
        </p:nvCxnSpPr>
        <p:spPr>
          <a:xfrm>
            <a:off x="3832860" y="4163368"/>
            <a:ext cx="2298971" cy="5396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61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23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 smtClean="0"/>
              <a:t>Schriftliche Reifeprüfung - Klausuren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b="1" dirty="0" smtClean="0"/>
              <a:t>Pflicht</a:t>
            </a:r>
            <a:r>
              <a:rPr lang="de-DE" dirty="0" smtClean="0"/>
              <a:t>: D, M und eine </a:t>
            </a:r>
            <a:r>
              <a:rPr lang="de-DE" u="sng" dirty="0" smtClean="0"/>
              <a:t>lebende</a:t>
            </a:r>
            <a:r>
              <a:rPr lang="de-DE" dirty="0" smtClean="0"/>
              <a:t> Fremdsprache</a:t>
            </a:r>
          </a:p>
          <a:p>
            <a:r>
              <a:rPr lang="de-DE" dirty="0" smtClean="0"/>
              <a:t>Bei </a:t>
            </a:r>
            <a:r>
              <a:rPr lang="de-DE" b="1" dirty="0" smtClean="0"/>
              <a:t>4 Klausuren </a:t>
            </a:r>
            <a:r>
              <a:rPr lang="de-DE" dirty="0" smtClean="0"/>
              <a:t>möglich: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 smtClean="0"/>
              <a:t>weitere Sprache </a:t>
            </a:r>
            <a:r>
              <a:rPr lang="de-DE" dirty="0" smtClean="0">
                <a:sym typeface="Wingdings" panose="05000000000000000000" pitchFamily="2" charset="2"/>
              </a:rPr>
              <a:t> lebende Fremdsprache od. Latein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 smtClean="0">
                <a:sym typeface="Wingdings" panose="05000000000000000000" pitchFamily="2" charset="2"/>
              </a:rPr>
              <a:t>Darstellende Geometrie oder: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 err="1" smtClean="0">
                <a:sym typeface="Wingdings" panose="05000000000000000000" pitchFamily="2" charset="2"/>
              </a:rPr>
              <a:t>BiUB</a:t>
            </a:r>
            <a:r>
              <a:rPr lang="de-DE" dirty="0" smtClean="0">
                <a:sym typeface="Wingdings" panose="05000000000000000000" pitchFamily="2" charset="2"/>
              </a:rPr>
              <a:t> oder Physik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9247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 smtClean="0"/>
              <a:t>Mündliche Reifeprüfung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Prinzipiell alle fachlichen Kombinationen möglich:</a:t>
            </a:r>
          </a:p>
          <a:p>
            <a:r>
              <a:rPr lang="de-DE" dirty="0" smtClean="0"/>
              <a:t>Bei 2 </a:t>
            </a:r>
            <a:r>
              <a:rPr lang="de-DE" dirty="0" err="1" smtClean="0"/>
              <a:t>mündl</a:t>
            </a:r>
            <a:r>
              <a:rPr lang="de-DE" dirty="0" smtClean="0"/>
              <a:t>. Prüfungen: 10 Jahreswochenstunden</a:t>
            </a:r>
          </a:p>
          <a:p>
            <a:r>
              <a:rPr lang="de-DE" dirty="0" smtClean="0"/>
              <a:t>Bei 3 </a:t>
            </a:r>
            <a:r>
              <a:rPr lang="de-DE" dirty="0" err="1" smtClean="0"/>
              <a:t>mündl</a:t>
            </a:r>
            <a:r>
              <a:rPr lang="de-DE" dirty="0" smtClean="0"/>
              <a:t>. Prüfungen: 15 Jahreswochenstunden</a:t>
            </a:r>
          </a:p>
          <a:p>
            <a:r>
              <a:rPr lang="de-DE" dirty="0" smtClean="0"/>
              <a:t>Bei 4 </a:t>
            </a:r>
            <a:r>
              <a:rPr lang="de-DE" dirty="0" err="1" smtClean="0"/>
              <a:t>mündl</a:t>
            </a:r>
            <a:r>
              <a:rPr lang="de-DE" dirty="0" smtClean="0"/>
              <a:t>. Prüfungen: 20 Jahreswochenstunden</a:t>
            </a:r>
          </a:p>
          <a:p>
            <a:r>
              <a:rPr lang="de-DE" dirty="0" smtClean="0"/>
              <a:t>z.B.:  D (3+3+3+3) und GSK (2+2+2+1) =  12 + 7</a:t>
            </a:r>
          </a:p>
          <a:p>
            <a:pPr>
              <a:buFont typeface="Wingdings"/>
              <a:buChar char="à"/>
            </a:pPr>
            <a:r>
              <a:rPr lang="de-DE" dirty="0" smtClean="0">
                <a:sym typeface="Wingdings" panose="05000000000000000000" pitchFamily="2" charset="2"/>
              </a:rPr>
              <a:t>Möglich für 2 </a:t>
            </a:r>
            <a:r>
              <a:rPr lang="de-DE" dirty="0" err="1" smtClean="0">
                <a:sym typeface="Wingdings" panose="05000000000000000000" pitchFamily="2" charset="2"/>
              </a:rPr>
              <a:t>mündl</a:t>
            </a:r>
            <a:r>
              <a:rPr lang="de-DE" dirty="0" smtClean="0">
                <a:sym typeface="Wingdings" panose="05000000000000000000" pitchFamily="2" charset="2"/>
              </a:rPr>
              <a:t>. Prüfungen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Z.B.: Informatik (2) + </a:t>
            </a:r>
            <a:r>
              <a:rPr lang="de-DE" dirty="0" err="1" smtClean="0">
                <a:sym typeface="Wingdings" panose="05000000000000000000" pitchFamily="2" charset="2"/>
              </a:rPr>
              <a:t>Psych</a:t>
            </a:r>
            <a:r>
              <a:rPr lang="de-DE" dirty="0" smtClean="0">
                <a:sym typeface="Wingdings" panose="05000000000000000000" pitchFamily="2" charset="2"/>
              </a:rPr>
              <a:t>/</a:t>
            </a:r>
            <a:r>
              <a:rPr lang="de-DE" dirty="0" err="1" smtClean="0">
                <a:sym typeface="Wingdings" panose="05000000000000000000" pitchFamily="2" charset="2"/>
              </a:rPr>
              <a:t>Philo</a:t>
            </a:r>
            <a:r>
              <a:rPr lang="de-DE" dirty="0" smtClean="0">
                <a:sym typeface="Wingdings" panose="05000000000000000000" pitchFamily="2" charset="2"/>
              </a:rPr>
              <a:t> (4) = 6</a:t>
            </a:r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nicht möglich</a:t>
            </a:r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Ergänzungen aus einem Wahlpflichtfach möglich:</a:t>
            </a:r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PSYKO: Psycho/</a:t>
            </a:r>
            <a:r>
              <a:rPr lang="de-DE" dirty="0" err="1" smtClean="0">
                <a:sym typeface="Wingdings" panose="05000000000000000000" pitchFamily="2" charset="2"/>
              </a:rPr>
              <a:t>Philo</a:t>
            </a:r>
            <a:r>
              <a:rPr lang="de-DE" dirty="0" smtClean="0">
                <a:sym typeface="Wingdings" panose="05000000000000000000" pitchFamily="2" charset="2"/>
              </a:rPr>
              <a:t> 4 + 4 Std. </a:t>
            </a:r>
            <a:r>
              <a:rPr lang="de-DE" dirty="0" err="1" smtClean="0">
                <a:sym typeface="Wingdings" panose="05000000000000000000" pitchFamily="2" charset="2"/>
              </a:rPr>
              <a:t>Wpfl</a:t>
            </a:r>
            <a:r>
              <a:rPr lang="de-DE" dirty="0" smtClean="0">
                <a:sym typeface="Wingdings" panose="05000000000000000000" pitchFamily="2" charset="2"/>
              </a:rPr>
              <a:t>. = 8 Wochenstunden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70426613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716</Words>
  <Application>Microsoft Office PowerPoint</Application>
  <PresentationFormat>Bildschirmpräsentation (4:3)</PresentationFormat>
  <Paragraphs>133</Paragraphs>
  <Slides>16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Symbol</vt:lpstr>
      <vt:lpstr>Wingdings</vt:lpstr>
      <vt:lpstr>Larissa</vt:lpstr>
      <vt:lpstr>PowerPoint-Präsentation</vt:lpstr>
      <vt:lpstr>Der Weg zur Matura am GRg ///.</vt:lpstr>
      <vt:lpstr>AHS – Matura / Reifeprüfung</vt:lpstr>
      <vt:lpstr>Reifeprüfung (Matura)</vt:lpstr>
      <vt:lpstr>Aufteilung der 7 abschließenden Prüfungen</vt:lpstr>
      <vt:lpstr>ABA – Abschließende Arbeit</vt:lpstr>
      <vt:lpstr> Die Abschließende Arbeit: mögliche Ausrichtungen </vt:lpstr>
      <vt:lpstr>Schriftliche Reifeprüfung - Klausuren</vt:lpstr>
      <vt:lpstr>Mündliche Reifeprüfung</vt:lpstr>
      <vt:lpstr>Mündliche Reifeprüfung (2)</vt:lpstr>
      <vt:lpstr>Wahlpflichtfächer G und RG</vt:lpstr>
      <vt:lpstr>Vertiefende Wahlpflichtfächer</vt:lpstr>
      <vt:lpstr>Ergänzende Wahlpflichtfächer</vt:lpstr>
      <vt:lpstr>Schnuppermöglichkeit Wahlpflichtfächer</vt:lpstr>
      <vt:lpstr>Vorgehensweise zum Schnuppern</vt:lpstr>
      <vt:lpstr>Anmeldung zu den Wahlpflichtfächern</vt:lpstr>
    </vt:vector>
  </TitlesOfParts>
  <Company>SSR-WIEN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Weg zur Matura am GRg ///.</dc:title>
  <dc:creator>903066-D1-GRg 3 Hagenmüllergasse 30</dc:creator>
  <cp:lastModifiedBy>903066-D1-GRg 3 Hagenmüllergasse 30</cp:lastModifiedBy>
  <cp:revision>46</cp:revision>
  <dcterms:created xsi:type="dcterms:W3CDTF">2015-12-02T15:57:26Z</dcterms:created>
  <dcterms:modified xsi:type="dcterms:W3CDTF">2025-11-19T12:30:10Z</dcterms:modified>
</cp:coreProperties>
</file>