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1" r:id="rId9"/>
    <p:sldId id="257" r:id="rId10"/>
    <p:sldId id="258" r:id="rId11"/>
    <p:sldId id="273" r:id="rId12"/>
    <p:sldId id="272" r:id="rId13"/>
    <p:sldId id="259" r:id="rId14"/>
    <p:sldId id="260" r:id="rId15"/>
    <p:sldId id="262" r:id="rId16"/>
    <p:sldId id="274" r:id="rId17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FCA88-9C95-4D93-A86D-FCC988209A1C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75D-739B-4496-891D-8B086C7DDE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09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799" indent="-173799">
              <a:buFontTx/>
              <a:buChar char="-"/>
            </a:pPr>
            <a:r>
              <a:rPr lang="de-DE" dirty="0" smtClean="0"/>
              <a:t>Schultypen wie bei</a:t>
            </a:r>
            <a:r>
              <a:rPr lang="de-DE" baseline="0" dirty="0" smtClean="0"/>
              <a:t> Klassenbesuch</a:t>
            </a:r>
          </a:p>
          <a:p>
            <a:pPr marL="173799" indent="-173799">
              <a:buFontTx/>
              <a:buChar char="-"/>
            </a:pPr>
            <a:r>
              <a:rPr lang="de-DE" baseline="0" dirty="0" smtClean="0"/>
              <a:t>Eignungsprüfung bei Pädagogik und Kunst</a:t>
            </a:r>
          </a:p>
          <a:p>
            <a:pPr marL="173799" indent="-173799">
              <a:buFontTx/>
              <a:buChar char="-"/>
            </a:pPr>
            <a:r>
              <a:rPr lang="de-DE" baseline="0" dirty="0" smtClean="0"/>
              <a:t>Hinweis auf </a:t>
            </a:r>
            <a:r>
              <a:rPr lang="de-DE" baseline="0" dirty="0" err="1" smtClean="0"/>
              <a:t>kunsthandwerkl</a:t>
            </a:r>
            <a:r>
              <a:rPr lang="de-DE" baseline="0" dirty="0" smtClean="0"/>
              <a:t>. Schulen in den Bundesländern (z. B. Hallstatt, </a:t>
            </a:r>
            <a:r>
              <a:rPr lang="de-DE" baseline="0" dirty="0" err="1" smtClean="0"/>
              <a:t>Stoob</a:t>
            </a:r>
            <a:r>
              <a:rPr lang="de-DE" baseline="0" dirty="0" smtClean="0"/>
              <a:t>, Steyr, Karlstein, …)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16752D-6645-4777-873E-AA8A5F4DD753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864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799" indent="-173799">
              <a:buFontTx/>
              <a:buChar char="-"/>
            </a:pPr>
            <a:r>
              <a:rPr lang="de-DE" dirty="0" smtClean="0"/>
              <a:t>Zusammenfassung</a:t>
            </a:r>
          </a:p>
          <a:p>
            <a:pPr marL="173799" indent="-173799">
              <a:buFontTx/>
              <a:buChar char="-"/>
            </a:pPr>
            <a:r>
              <a:rPr lang="de-DE" dirty="0" smtClean="0"/>
              <a:t>Ev. Hinweis auf Anmeldemodalitäten bei BMHS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16752D-6645-4777-873E-AA8A5F4DD753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82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834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539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54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02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37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30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674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47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68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29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83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0C083-EB35-4C4B-B99F-E2015D28418B}" type="datetimeFigureOut">
              <a:rPr lang="de-DE" smtClean="0"/>
              <a:t>04.12.2023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3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hyperlink" Target="http://www.google.at/url?sa=i&amp;rct=j&amp;q=&amp;esrc=s&amp;frm=1&amp;source=images&amp;cd=&amp;cad=rja&amp;docid=kQWr9hv1LMgMzM&amp;tbnid=Ibwg439Xi-v04M:&amp;ved=0CAUQjRw&amp;url=http://www.kama-naturstein.at/bereiche/aussenbereich/gartengestaltung/&amp;ei=mlAfUvXLE8nJsgbv0oDIDw&amp;bvm=bv.51495398,d.Yms&amp;psig=AFQjCNF3eYUIteF6UEWea-cJbOcEIp-FVw&amp;ust=1377870224092339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sz="4000" b="1" dirty="0" smtClean="0">
                <a:solidFill>
                  <a:schemeClr val="tx1"/>
                </a:solidFill>
              </a:rPr>
              <a:t>4. Klasse – was nun?</a:t>
            </a:r>
          </a:p>
        </p:txBody>
      </p:sp>
      <p:pic>
        <p:nvPicPr>
          <p:cNvPr id="4" name="Grafik 3" descr="F:\Vorlagen und Eigen-Infos\GRg3_5cm_Ha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20888"/>
            <a:ext cx="4536504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373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de-AT" dirty="0" smtClean="0"/>
              <a:t>Gemeinsamkeiten G </a:t>
            </a:r>
            <a:r>
              <a:rPr lang="de-AT" b="1" u="sng" dirty="0" smtClean="0"/>
              <a:t>und</a:t>
            </a:r>
            <a:r>
              <a:rPr lang="de-AT" dirty="0" smtClean="0"/>
              <a:t> RG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AT" b="1" u="sng" dirty="0" smtClean="0"/>
              <a:t>Ethik</a:t>
            </a:r>
            <a:r>
              <a:rPr lang="de-AT" dirty="0" smtClean="0"/>
              <a:t> als Alternative zum Rel.-Unterricht</a:t>
            </a:r>
          </a:p>
          <a:p>
            <a:r>
              <a:rPr lang="de-AT" dirty="0"/>
              <a:t>Ab der </a:t>
            </a:r>
            <a:r>
              <a:rPr lang="de-AT" dirty="0" smtClean="0"/>
              <a:t>5.Klasse</a:t>
            </a:r>
            <a:r>
              <a:rPr lang="de-AT" dirty="0"/>
              <a:t>: </a:t>
            </a:r>
            <a:r>
              <a:rPr lang="de-AT" b="1" u="sng" dirty="0"/>
              <a:t>Notebook-Klassen</a:t>
            </a:r>
          </a:p>
          <a:p>
            <a:r>
              <a:rPr lang="de-AT" b="1" u="sng" dirty="0" smtClean="0"/>
              <a:t>Wahlpflichtfächer</a:t>
            </a:r>
            <a:r>
              <a:rPr lang="de-AT" dirty="0" smtClean="0"/>
              <a:t> ab der 6.Klasse: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dirty="0" smtClean="0"/>
              <a:t>6 Wochenstunden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dirty="0" smtClean="0"/>
              <a:t>Vertiefende </a:t>
            </a:r>
            <a:r>
              <a:rPr lang="de-AT" dirty="0"/>
              <a:t>Wahlpflichtfächer</a:t>
            </a:r>
            <a:endParaRPr lang="de-AT" dirty="0" smtClean="0"/>
          </a:p>
          <a:p>
            <a:pPr>
              <a:buFont typeface="Symbol" panose="05050102010706020507" pitchFamily="18" charset="2"/>
              <a:buChar char="-"/>
            </a:pPr>
            <a:r>
              <a:rPr lang="de-AT" dirty="0" smtClean="0"/>
              <a:t>Ergänzende </a:t>
            </a:r>
            <a:r>
              <a:rPr lang="de-AT" dirty="0"/>
              <a:t>Wahlpflichtfächer</a:t>
            </a:r>
          </a:p>
        </p:txBody>
      </p:sp>
    </p:spTree>
    <p:extLst>
      <p:ext uri="{BB962C8B-B14F-4D97-AF65-F5344CB8AC3E}">
        <p14:creationId xmlns:p14="http://schemas.microsoft.com/office/powerpoint/2010/main" val="1341551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de-AT" dirty="0" smtClean="0"/>
              <a:t>Ergänzende Wahlpflichtfächer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AT" dirty="0" smtClean="0"/>
              <a:t>Sprachen: </a:t>
            </a:r>
            <a:r>
              <a:rPr lang="de-AT" dirty="0" err="1" smtClean="0"/>
              <a:t>It</a:t>
            </a:r>
            <a:r>
              <a:rPr lang="de-AT" dirty="0" smtClean="0"/>
              <a:t>, </a:t>
            </a:r>
            <a:r>
              <a:rPr lang="de-AT" dirty="0" err="1" smtClean="0"/>
              <a:t>Spa</a:t>
            </a:r>
            <a:r>
              <a:rPr lang="de-AT" dirty="0"/>
              <a:t> </a:t>
            </a:r>
            <a:r>
              <a:rPr lang="de-AT" dirty="0" smtClean="0"/>
              <a:t>(6 </a:t>
            </a:r>
            <a:r>
              <a:rPr lang="de-AT" dirty="0" err="1" smtClean="0"/>
              <a:t>Wostd</a:t>
            </a:r>
            <a:r>
              <a:rPr lang="de-AT" dirty="0" smtClean="0"/>
              <a:t>.)</a:t>
            </a:r>
          </a:p>
          <a:p>
            <a:r>
              <a:rPr lang="de-AT" sz="2400" dirty="0" smtClean="0"/>
              <a:t>Schulautonome</a:t>
            </a:r>
            <a:r>
              <a:rPr lang="de-AT" dirty="0" smtClean="0"/>
              <a:t>:</a:t>
            </a:r>
          </a:p>
          <a:p>
            <a:r>
              <a:rPr lang="de-AT" dirty="0" smtClean="0"/>
              <a:t>-&gt; Informatik  (6)</a:t>
            </a:r>
          </a:p>
          <a:p>
            <a:r>
              <a:rPr lang="de-AT" dirty="0" smtClean="0"/>
              <a:t>-&gt; Digital Making (4)</a:t>
            </a:r>
          </a:p>
          <a:p>
            <a:r>
              <a:rPr lang="de-AT" dirty="0" smtClean="0"/>
              <a:t>-&gt; PsyKo2: Psychologie, Kommunikation, 			Konfliktmanagement (4)</a:t>
            </a:r>
          </a:p>
          <a:p>
            <a:r>
              <a:rPr lang="de-AT" dirty="0" smtClean="0"/>
              <a:t>-&gt; Kulturwerkstatt (4/6)</a:t>
            </a:r>
          </a:p>
          <a:p>
            <a:r>
              <a:rPr lang="de-AT" dirty="0" smtClean="0"/>
              <a:t>-&gt; Englisch Cambridge </a:t>
            </a:r>
            <a:r>
              <a:rPr lang="de-AT" dirty="0" err="1" smtClean="0"/>
              <a:t>Certificate</a:t>
            </a:r>
            <a:r>
              <a:rPr lang="de-AT" dirty="0" smtClean="0"/>
              <a:t> (2) Zusatz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99272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de-AT" dirty="0" smtClean="0"/>
              <a:t>Vertiefende </a:t>
            </a:r>
            <a:r>
              <a:rPr lang="de-AT" dirty="0"/>
              <a:t>Wahlpflichtfächer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AT" dirty="0" smtClean="0"/>
              <a:t>-&gt; 	Geschichte und Sozialkunde, Politische 	Bildung  (4 Wochenstunden)</a:t>
            </a:r>
          </a:p>
          <a:p>
            <a:r>
              <a:rPr lang="de-AT" dirty="0" smtClean="0"/>
              <a:t>-&gt;	Geographie und Wirtschaftskunde</a:t>
            </a:r>
          </a:p>
          <a:p>
            <a:r>
              <a:rPr lang="de-AT" dirty="0" smtClean="0"/>
              <a:t>-&gt; 	Science (NAWI)</a:t>
            </a:r>
          </a:p>
          <a:p>
            <a:r>
              <a:rPr lang="de-AT" dirty="0" smtClean="0"/>
              <a:t>-&gt; 	Schulübergreifende WPF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4097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de-AT" dirty="0" smtClean="0"/>
              <a:t>AHS – Matura / Reifeprüfung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de-AT" dirty="0" smtClean="0"/>
              <a:t>Wie sieht die AHS-Matura aus?</a:t>
            </a:r>
          </a:p>
          <a:p>
            <a:r>
              <a:rPr lang="de-AT" dirty="0" smtClean="0"/>
              <a:t>3- Säulenmodell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069035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http://images.slideplayer.org/3/900192/slides/slide_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09921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de-AT" dirty="0" smtClean="0"/>
              <a:t>Vergleich AHS - BHS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681815"/>
              </p:ext>
            </p:extLst>
          </p:nvPr>
        </p:nvGraphicFramePr>
        <p:xfrm>
          <a:off x="323529" y="1600200"/>
          <a:ext cx="8363271" cy="44051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87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836"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800" dirty="0" smtClean="0"/>
                        <a:t>AHS</a:t>
                      </a:r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800" dirty="0" smtClean="0"/>
                        <a:t>BHS</a:t>
                      </a:r>
                      <a:endParaRPr lang="de-A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836"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Dauer</a:t>
                      </a:r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4 Jahre</a:t>
                      </a:r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5 Jahre</a:t>
                      </a:r>
                      <a:endParaRPr lang="de-A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836"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Stunden gesamt</a:t>
                      </a:r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130  </a:t>
                      </a:r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178</a:t>
                      </a:r>
                      <a:endParaRPr lang="de-A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836"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Wochenstunden</a:t>
                      </a:r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32 - 33</a:t>
                      </a:r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35 - 36</a:t>
                      </a:r>
                      <a:endParaRPr lang="de-A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836"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Reifeprüfung</a:t>
                      </a:r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VWA</a:t>
                      </a:r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Diplomarbeit (Team)</a:t>
                      </a:r>
                      <a:endParaRPr lang="de-A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836">
                <a:tc>
                  <a:txBody>
                    <a:bodyPr/>
                    <a:lstStyle/>
                    <a:p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Mathematik</a:t>
                      </a:r>
                      <a:endParaRPr lang="de-A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800" dirty="0" smtClean="0"/>
                        <a:t>Angewandte Mathematik</a:t>
                      </a:r>
                      <a:endParaRPr lang="de-A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4341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de-AT" dirty="0" smtClean="0"/>
              <a:t>Anmeldung zu den Wahlpflichtfächern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de-AT" dirty="0" smtClean="0"/>
              <a:t>Die (Vor)Anmeldung erfolgt per online-Formular</a:t>
            </a:r>
          </a:p>
          <a:p>
            <a:r>
              <a:rPr lang="de-AT" dirty="0" smtClean="0"/>
              <a:t>Dieses findet man auf der Homepage – Menü „Links &amp; Media“ </a:t>
            </a:r>
            <a:r>
              <a:rPr lang="de-AT" dirty="0" smtClean="0">
                <a:sym typeface="Wingdings" panose="05000000000000000000" pitchFamily="2" charset="2"/>
              </a:rPr>
              <a:t>Unterpunkt: Formulare</a:t>
            </a:r>
          </a:p>
          <a:p>
            <a:r>
              <a:rPr lang="de-AT" dirty="0" smtClean="0">
                <a:sym typeface="Wingdings" panose="05000000000000000000" pitchFamily="2" charset="2"/>
              </a:rPr>
              <a:t>Letzter Abgabetermin:</a:t>
            </a:r>
          </a:p>
          <a:p>
            <a:pPr marL="0" indent="0" algn="ctr">
              <a:buNone/>
            </a:pPr>
            <a:r>
              <a:rPr lang="de-AT" dirty="0" smtClean="0">
                <a:sym typeface="Wingdings" panose="05000000000000000000" pitchFamily="2" charset="2"/>
              </a:rPr>
              <a:t>	</a:t>
            </a:r>
            <a:r>
              <a:rPr lang="de-AT" sz="4400" dirty="0" smtClean="0">
                <a:sym typeface="Wingdings" panose="05000000000000000000" pitchFamily="2" charset="2"/>
              </a:rPr>
              <a:t>Fr</a:t>
            </a:r>
            <a:r>
              <a:rPr lang="de-AT" sz="4400" smtClean="0">
                <a:sym typeface="Wingdings" panose="05000000000000000000" pitchFamily="2" charset="2"/>
              </a:rPr>
              <a:t>, </a:t>
            </a:r>
            <a:r>
              <a:rPr lang="de-AT" sz="4400" smtClean="0">
                <a:sym typeface="Wingdings" panose="05000000000000000000" pitchFamily="2" charset="2"/>
              </a:rPr>
              <a:t>12.1.2024</a:t>
            </a:r>
            <a:endParaRPr lang="de-AT" sz="4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AT" dirty="0">
                <a:sym typeface="Wingdings" panose="05000000000000000000" pitchFamily="2" charset="2"/>
              </a:rPr>
              <a:t>	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503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1136650" y="1697038"/>
            <a:ext cx="3168650" cy="1152525"/>
            <a:chOff x="1136650" y="1697038"/>
            <a:chExt cx="3168650" cy="1152525"/>
          </a:xfrm>
        </p:grpSpPr>
        <p:sp>
          <p:nvSpPr>
            <p:cNvPr id="10279" name="Rectangle 5"/>
            <p:cNvSpPr>
              <a:spLocks noChangeArrowheads="1"/>
            </p:cNvSpPr>
            <p:nvPr/>
          </p:nvSpPr>
          <p:spPr bwMode="auto">
            <a:xfrm>
              <a:off x="1136650" y="1697038"/>
              <a:ext cx="2232025" cy="719137"/>
            </a:xfrm>
            <a:prstGeom prst="rect">
              <a:avLst/>
            </a:prstGeom>
            <a:gradFill rotWithShape="1">
              <a:gsLst>
                <a:gs pos="0">
                  <a:srgbClr val="CCFFA6"/>
                </a:gs>
                <a:gs pos="50000">
                  <a:srgbClr val="DEFFC7"/>
                </a:gs>
                <a:gs pos="100000">
                  <a:srgbClr val="EEFFE3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44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1600" b="1" dirty="0">
                  <a:latin typeface="Trebuchet MS" pitchFamily="34" charset="0"/>
                </a:rPr>
                <a:t>Berufsreifeprüfung</a:t>
              </a:r>
            </a:p>
          </p:txBody>
        </p:sp>
        <p:sp>
          <p:nvSpPr>
            <p:cNvPr id="10280" name="Rectangle 6"/>
            <p:cNvSpPr>
              <a:spLocks noChangeArrowheads="1"/>
            </p:cNvSpPr>
            <p:nvPr/>
          </p:nvSpPr>
          <p:spPr bwMode="auto">
            <a:xfrm>
              <a:off x="3368675" y="1697038"/>
              <a:ext cx="936625" cy="1152525"/>
            </a:xfrm>
            <a:prstGeom prst="rect">
              <a:avLst/>
            </a:prstGeom>
            <a:gradFill rotWithShape="1">
              <a:gsLst>
                <a:gs pos="0">
                  <a:srgbClr val="FF9C86"/>
                </a:gs>
                <a:gs pos="50000">
                  <a:srgbClr val="FFC2B7"/>
                </a:gs>
                <a:gs pos="100000">
                  <a:srgbClr val="FFE1DC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0800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500" b="1" dirty="0">
                <a:latin typeface="Trebuchet MS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>
                  <a:latin typeface="Trebuchet MS" pitchFamily="34" charset="0"/>
                </a:rPr>
                <a:t>Aufbau-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 err="1">
                  <a:latin typeface="Trebuchet MS" pitchFamily="34" charset="0"/>
                </a:rPr>
                <a:t>lehrgang</a:t>
              </a:r>
              <a:endParaRPr lang="de-DE" altLang="de-DE" sz="1600" b="1" dirty="0">
                <a:latin typeface="Trebuchet MS" pitchFamily="34" charset="0"/>
              </a:endParaRPr>
            </a:p>
          </p:txBody>
        </p:sp>
      </p:grpSp>
      <p:sp>
        <p:nvSpPr>
          <p:cNvPr id="10243" name="Rectangle 54"/>
          <p:cNvSpPr>
            <a:spLocks noChangeArrowheads="1"/>
          </p:cNvSpPr>
          <p:nvPr/>
        </p:nvSpPr>
        <p:spPr bwMode="auto">
          <a:xfrm>
            <a:off x="0" y="-47625"/>
            <a:ext cx="9144000" cy="1604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AT" altLang="de-DE"/>
          </a:p>
        </p:txBody>
      </p:sp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5888" y="141288"/>
            <a:ext cx="8939212" cy="1341437"/>
            <a:chOff x="115888" y="141288"/>
            <a:chExt cx="8939213" cy="1341437"/>
          </a:xfrm>
        </p:grpSpPr>
        <p:sp>
          <p:nvSpPr>
            <p:cNvPr id="10277" name="Rectangle 13"/>
            <p:cNvSpPr>
              <a:spLocks noChangeArrowheads="1"/>
            </p:cNvSpPr>
            <p:nvPr/>
          </p:nvSpPr>
          <p:spPr bwMode="auto">
            <a:xfrm rot="16196789">
              <a:off x="-361156" y="618332"/>
              <a:ext cx="1341437" cy="387350"/>
            </a:xfrm>
            <a:prstGeom prst="rect">
              <a:avLst/>
            </a:prstGeom>
            <a:solidFill>
              <a:srgbClr val="E5E5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00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latin typeface="Trebuchet MS" pitchFamily="34" charset="0"/>
                </a:rPr>
                <a:t>mit Matura</a:t>
              </a:r>
              <a:endParaRPr lang="de-DE" altLang="de-DE" sz="2000" dirty="0">
                <a:solidFill>
                  <a:srgbClr val="B7B7B7"/>
                </a:solidFill>
                <a:latin typeface="Trebuchet MS" pitchFamily="34" charset="0"/>
              </a:endParaRPr>
            </a:p>
          </p:txBody>
        </p:sp>
        <p:grpSp>
          <p:nvGrpSpPr>
            <p:cNvPr id="10" name="Gruppieren 9"/>
            <p:cNvGrpSpPr/>
            <p:nvPr/>
          </p:nvGrpSpPr>
          <p:grpSpPr bwMode="auto">
            <a:xfrm>
              <a:off x="1138238" y="355809"/>
              <a:ext cx="7916863" cy="1126123"/>
              <a:chOff x="1138238" y="355809"/>
              <a:chExt cx="7916863" cy="1126121"/>
            </a:xfr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grpSpPr>
          <p:sp>
            <p:nvSpPr>
              <p:cNvPr id="11" name="Rectangle 15"/>
              <p:cNvSpPr>
                <a:spLocks noChangeArrowheads="1"/>
              </p:cNvSpPr>
              <p:nvPr/>
            </p:nvSpPr>
            <p:spPr bwMode="auto">
              <a:xfrm>
                <a:off x="1138238" y="932371"/>
                <a:ext cx="7916863" cy="549559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AT" sz="2000" b="1" dirty="0">
                    <a:latin typeface="Trebuchet MS" pitchFamily="34" charset="0"/>
                  </a:rPr>
                  <a:t>Kolleg       Päd. Hochschule       Fachhochschule       Universität</a:t>
                </a: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 flipH="1">
                <a:off x="1138238" y="355809"/>
                <a:ext cx="7916863" cy="57497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36650" y="2128838"/>
            <a:ext cx="1582738" cy="1801812"/>
            <a:chOff x="1136650" y="2128838"/>
            <a:chExt cx="1582738" cy="1801812"/>
          </a:xfrm>
        </p:grpSpPr>
        <p:sp>
          <p:nvSpPr>
            <p:cNvPr id="10275" name="Rectangle 44"/>
            <p:cNvSpPr>
              <a:spLocks noChangeArrowheads="1"/>
            </p:cNvSpPr>
            <p:nvPr/>
          </p:nvSpPr>
          <p:spPr bwMode="auto">
            <a:xfrm>
              <a:off x="1136650" y="3570288"/>
              <a:ext cx="1582738" cy="360362"/>
            </a:xfrm>
            <a:prstGeom prst="rect">
              <a:avLst/>
            </a:prstGeom>
            <a:gradFill rotWithShape="1">
              <a:gsLst>
                <a:gs pos="0">
                  <a:srgbClr val="FF85FF"/>
                </a:gs>
                <a:gs pos="50000">
                  <a:srgbClr val="FFB6FF"/>
                </a:gs>
                <a:gs pos="100000">
                  <a:srgbClr val="FFDCFF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PTS/FMS</a:t>
              </a:r>
            </a:p>
          </p:txBody>
        </p:sp>
        <p:grpSp>
          <p:nvGrpSpPr>
            <p:cNvPr id="15" name="Group 46"/>
            <p:cNvGrpSpPr>
              <a:grpSpLocks/>
            </p:cNvGrpSpPr>
            <p:nvPr/>
          </p:nvGrpSpPr>
          <p:grpSpPr bwMode="auto">
            <a:xfrm>
              <a:off x="1136650" y="2128838"/>
              <a:ext cx="1582738" cy="1438275"/>
              <a:chOff x="5919" y="1344"/>
              <a:chExt cx="997" cy="906"/>
            </a:xfrm>
            <a:gradFill flip="none" rotWithShape="1">
              <a:gsLst>
                <a:gs pos="0">
                  <a:srgbClr val="9933FF">
                    <a:tint val="66000"/>
                    <a:satMod val="160000"/>
                  </a:srgbClr>
                </a:gs>
                <a:gs pos="50000">
                  <a:srgbClr val="9933FF">
                    <a:tint val="44500"/>
                    <a:satMod val="160000"/>
                  </a:srgbClr>
                </a:gs>
                <a:gs pos="100000">
                  <a:srgbClr val="9933FF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grpSpPr>
          <p:sp>
            <p:nvSpPr>
              <p:cNvPr id="16" name="Rectangle 47"/>
              <p:cNvSpPr>
                <a:spLocks noChangeArrowheads="1"/>
              </p:cNvSpPr>
              <p:nvPr/>
            </p:nvSpPr>
            <p:spPr bwMode="auto">
              <a:xfrm>
                <a:off x="5919" y="1797"/>
                <a:ext cx="997" cy="45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2000" b="1">
                    <a:latin typeface="Trebuchet MS" pitchFamily="34" charset="0"/>
                  </a:rPr>
                  <a:t>Lehre</a:t>
                </a:r>
              </a:p>
            </p:txBody>
          </p:sp>
          <p:sp>
            <p:nvSpPr>
              <p:cNvPr id="17" name="AutoShape 48"/>
              <p:cNvSpPr>
                <a:spLocks noChangeArrowheads="1"/>
              </p:cNvSpPr>
              <p:nvPr/>
            </p:nvSpPr>
            <p:spPr bwMode="auto">
              <a:xfrm flipH="1">
                <a:off x="5919" y="1344"/>
                <a:ext cx="997" cy="45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sz="2400">
                  <a:latin typeface="Trebuchet MS" pitchFamily="34" charset="0"/>
                </a:endParaRPr>
              </a:p>
            </p:txBody>
          </p:sp>
        </p:grpSp>
      </p:grpSp>
      <p:sp>
        <p:nvSpPr>
          <p:cNvPr id="10246" name="Line 49"/>
          <p:cNvSpPr>
            <a:spLocks noChangeShapeType="1"/>
          </p:cNvSpPr>
          <p:nvPr/>
        </p:nvSpPr>
        <p:spPr bwMode="auto">
          <a:xfrm>
            <a:off x="1136650" y="3568700"/>
            <a:ext cx="1584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2720975" y="2130425"/>
            <a:ext cx="3167063" cy="1800225"/>
            <a:chOff x="2720975" y="2130425"/>
            <a:chExt cx="3167063" cy="1800225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4305300" y="2130425"/>
              <a:ext cx="1582738" cy="1800225"/>
            </a:xfrm>
            <a:prstGeom prst="rect">
              <a:avLst/>
            </a:prstGeom>
            <a:gradFill rotWithShape="1">
              <a:gsLst>
                <a:gs pos="0">
                  <a:srgbClr val="FFBD80"/>
                </a:gs>
                <a:gs pos="50000">
                  <a:srgbClr val="FFD4B3"/>
                </a:gs>
                <a:gs pos="100000">
                  <a:srgbClr val="FFE9DA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bIns="360000" anchor="b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2400" dirty="0">
                <a:latin typeface="Trebuchet MS" pitchFamily="34" charset="0"/>
              </a:endParaRPr>
            </a:p>
            <a:p>
              <a:pPr algn="ctr"/>
              <a:r>
                <a:rPr lang="de-DE" altLang="de-DE" sz="2000" b="1" dirty="0" smtClean="0">
                  <a:latin typeface="Trebuchet MS" pitchFamily="34" charset="0"/>
                </a:rPr>
                <a:t>BHS</a:t>
              </a:r>
              <a:endParaRPr lang="de-DE" altLang="de-DE" sz="2000" b="1" dirty="0">
                <a:latin typeface="Trebuchet MS" pitchFamily="34" charset="0"/>
              </a:endParaRPr>
            </a:p>
          </p:txBody>
        </p: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2720975" y="2489200"/>
              <a:ext cx="1584325" cy="1439863"/>
              <a:chOff x="5919" y="2069"/>
              <a:chExt cx="998" cy="907"/>
            </a:xfrm>
            <a:gradFill flip="none" rotWithShape="1">
              <a:gsLst>
                <a:gs pos="0">
                  <a:srgbClr val="FFBF61">
                    <a:tint val="66000"/>
                    <a:satMod val="160000"/>
                  </a:srgbClr>
                </a:gs>
                <a:gs pos="50000">
                  <a:srgbClr val="FFBF61">
                    <a:tint val="44500"/>
                    <a:satMod val="160000"/>
                  </a:srgbClr>
                </a:gs>
                <a:gs pos="100000">
                  <a:srgbClr val="FFBF61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grpSpPr>
          <p:grpSp>
            <p:nvGrpSpPr>
              <p:cNvPr id="22" name="Group 35"/>
              <p:cNvGrpSpPr>
                <a:grpSpLocks/>
              </p:cNvGrpSpPr>
              <p:nvPr/>
            </p:nvGrpSpPr>
            <p:grpSpPr bwMode="auto">
              <a:xfrm>
                <a:off x="5919" y="2069"/>
                <a:ext cx="997" cy="907"/>
                <a:chOff x="5919" y="2069"/>
                <a:chExt cx="997" cy="907"/>
              </a:xfrm>
              <a:grpFill/>
            </p:grpSpPr>
            <p:sp>
              <p:nvSpPr>
                <p:cNvPr id="27" name="AutoShape 36"/>
                <p:cNvSpPr>
                  <a:spLocks noChangeArrowheads="1"/>
                </p:cNvSpPr>
                <p:nvPr/>
              </p:nvSpPr>
              <p:spPr bwMode="auto">
                <a:xfrm flipH="1">
                  <a:off x="5919" y="2069"/>
                  <a:ext cx="997" cy="227"/>
                </a:xfrm>
                <a:prstGeom prst="rtTriangl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bIns="360000" anchor="b" anchorCtr="1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AT">
                    <a:latin typeface="+mn-lt"/>
                  </a:endParaRPr>
                </a:p>
              </p:txBody>
            </p:sp>
            <p:sp>
              <p:nvSpPr>
                <p:cNvPr id="28" name="Rectangle 37"/>
                <p:cNvSpPr>
                  <a:spLocks noChangeArrowheads="1"/>
                </p:cNvSpPr>
                <p:nvPr/>
              </p:nvSpPr>
              <p:spPr bwMode="auto">
                <a:xfrm>
                  <a:off x="5919" y="2296"/>
                  <a:ext cx="997" cy="6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bIns="360000" anchor="b" anchorCtr="1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de-DE" sz="2000" b="1" dirty="0">
                      <a:latin typeface="Trebuchet MS" pitchFamily="34" charset="0"/>
                    </a:rPr>
                    <a:t>BMS</a:t>
                  </a:r>
                </a:p>
              </p:txBody>
            </p:sp>
          </p:grpSp>
          <p:sp>
            <p:nvSpPr>
              <p:cNvPr id="23" name="Line 38"/>
              <p:cNvSpPr>
                <a:spLocks noChangeShapeType="1"/>
              </p:cNvSpPr>
              <p:nvPr/>
            </p:nvSpPr>
            <p:spPr bwMode="auto">
              <a:xfrm>
                <a:off x="5919" y="2296"/>
                <a:ext cx="0" cy="68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bIns="360000" anchor="b" anchorCtr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4" name="Line 39"/>
              <p:cNvSpPr>
                <a:spLocks noChangeShapeType="1"/>
              </p:cNvSpPr>
              <p:nvPr/>
            </p:nvSpPr>
            <p:spPr bwMode="auto">
              <a:xfrm>
                <a:off x="5919" y="2976"/>
                <a:ext cx="998" cy="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bIns="360000" anchor="b" anchorCtr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5" name="Line 40"/>
              <p:cNvSpPr>
                <a:spLocks noChangeShapeType="1"/>
              </p:cNvSpPr>
              <p:nvPr/>
            </p:nvSpPr>
            <p:spPr bwMode="auto">
              <a:xfrm>
                <a:off x="6917" y="2069"/>
                <a:ext cx="0" cy="907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bIns="360000" anchor="b" anchorCtr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6" name="Line 41"/>
              <p:cNvSpPr>
                <a:spLocks noChangeShapeType="1"/>
              </p:cNvSpPr>
              <p:nvPr/>
            </p:nvSpPr>
            <p:spPr bwMode="auto">
              <a:xfrm flipV="1">
                <a:off x="5919" y="2069"/>
                <a:ext cx="998" cy="235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bIns="360000" anchor="b" anchorCtr="1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sp>
        <p:nvSpPr>
          <p:cNvPr id="10248" name="Line 51"/>
          <p:cNvSpPr>
            <a:spLocks noChangeShapeType="1"/>
          </p:cNvSpPr>
          <p:nvPr/>
        </p:nvSpPr>
        <p:spPr bwMode="auto">
          <a:xfrm>
            <a:off x="2720975" y="2128838"/>
            <a:ext cx="0" cy="14398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2" name="Rechteck 51"/>
          <p:cNvSpPr/>
          <p:nvPr/>
        </p:nvSpPr>
        <p:spPr>
          <a:xfrm>
            <a:off x="0" y="6137347"/>
            <a:ext cx="1796304" cy="655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249" name="Line 52"/>
          <p:cNvSpPr>
            <a:spLocks noChangeShapeType="1"/>
          </p:cNvSpPr>
          <p:nvPr/>
        </p:nvSpPr>
        <p:spPr bwMode="auto">
          <a:xfrm flipV="1">
            <a:off x="1136650" y="2128838"/>
            <a:ext cx="1584325" cy="7191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3" name="Gruppieren 2"/>
          <p:cNvGrpSpPr>
            <a:grpSpLocks/>
          </p:cNvGrpSpPr>
          <p:nvPr/>
        </p:nvGrpSpPr>
        <p:grpSpPr bwMode="auto">
          <a:xfrm>
            <a:off x="127000" y="1666610"/>
            <a:ext cx="8928100" cy="5126303"/>
            <a:chOff x="127000" y="1666610"/>
            <a:chExt cx="8928100" cy="5126303"/>
          </a:xfrm>
        </p:grpSpPr>
        <p:sp>
          <p:nvSpPr>
            <p:cNvPr id="10261" name="Rectangle 10"/>
            <p:cNvSpPr>
              <a:spLocks noChangeArrowheads="1"/>
            </p:cNvSpPr>
            <p:nvPr/>
          </p:nvSpPr>
          <p:spPr bwMode="auto">
            <a:xfrm>
              <a:off x="7472363" y="2490788"/>
              <a:ext cx="1582737" cy="1439862"/>
            </a:xfrm>
            <a:prstGeom prst="rect">
              <a:avLst/>
            </a:prstGeom>
            <a:gradFill rotWithShape="1">
              <a:gsLst>
                <a:gs pos="0">
                  <a:srgbClr val="9BB3F7"/>
                </a:gs>
                <a:gs pos="50000">
                  <a:srgbClr val="C2CFF9"/>
                </a:gs>
                <a:gs pos="100000">
                  <a:srgbClr val="E1E7FB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bIns="360000" anchor="b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latin typeface="Trebuchet MS" pitchFamily="34" charset="0"/>
                </a:rPr>
                <a:t>AHS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latin typeface="Trebuchet MS" pitchFamily="34" charset="0"/>
                </a:rPr>
                <a:t>Oberstufe</a:t>
              </a:r>
            </a:p>
          </p:txBody>
        </p:sp>
        <p:sp>
          <p:nvSpPr>
            <p:cNvPr id="10262" name="Rectangle 11"/>
            <p:cNvSpPr>
              <a:spLocks noChangeArrowheads="1"/>
            </p:cNvSpPr>
            <p:nvPr/>
          </p:nvSpPr>
          <p:spPr bwMode="auto">
            <a:xfrm>
              <a:off x="5888038" y="2490788"/>
              <a:ext cx="1582737" cy="1439862"/>
            </a:xfrm>
            <a:prstGeom prst="rect">
              <a:avLst/>
            </a:prstGeom>
            <a:gradFill rotWithShape="1">
              <a:gsLst>
                <a:gs pos="0">
                  <a:srgbClr val="B9CEFC"/>
                </a:gs>
                <a:gs pos="50000">
                  <a:srgbClr val="D3DFFD"/>
                </a:gs>
                <a:gs pos="100000">
                  <a:srgbClr val="E9EFFE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bIns="360000" anchor="b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ORG</a:t>
              </a:r>
            </a:p>
          </p:txBody>
        </p:sp>
        <p:sp>
          <p:nvSpPr>
            <p:cNvPr id="10263" name="Rectangle 26"/>
            <p:cNvSpPr>
              <a:spLocks noChangeArrowheads="1"/>
            </p:cNvSpPr>
            <p:nvPr/>
          </p:nvSpPr>
          <p:spPr bwMode="auto">
            <a:xfrm rot="16196789">
              <a:off x="-1301750" y="4983163"/>
              <a:ext cx="3238500" cy="381000"/>
            </a:xfrm>
            <a:prstGeom prst="rect">
              <a:avLst/>
            </a:prstGeom>
            <a:gradFill rotWithShape="1">
              <a:gsLst>
                <a:gs pos="0">
                  <a:srgbClr val="EABB99"/>
                </a:gs>
                <a:gs pos="50000">
                  <a:srgbClr val="F0D4C1"/>
                </a:gs>
                <a:gs pos="100000">
                  <a:srgbClr val="F7E9E1"/>
                </a:gs>
              </a:gsLst>
              <a:lin ang="81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bIns="4680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 smtClean="0">
                  <a:latin typeface="Trebuchet MS" pitchFamily="34" charset="0"/>
                </a:rPr>
                <a:t>Schulpflicht</a:t>
              </a:r>
              <a:endParaRPr lang="de-DE" altLang="de-DE" sz="2000" dirty="0">
                <a:latin typeface="Trebuchet MS" pitchFamily="34" charset="0"/>
              </a:endParaRPr>
            </a:p>
          </p:txBody>
        </p:sp>
        <p:sp>
          <p:nvSpPr>
            <p:cNvPr id="10264" name="Text Box 18"/>
            <p:cNvSpPr txBox="1">
              <a:spLocks noChangeArrowheads="1"/>
            </p:cNvSpPr>
            <p:nvPr/>
          </p:nvSpPr>
          <p:spPr bwMode="auto">
            <a:xfrm>
              <a:off x="525463" y="3092185"/>
              <a:ext cx="457200" cy="655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360000" anchor="b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15</a:t>
              </a:r>
            </a:p>
          </p:txBody>
        </p:sp>
        <p:sp>
          <p:nvSpPr>
            <p:cNvPr id="10265" name="Line 19"/>
            <p:cNvSpPr>
              <a:spLocks noChangeShapeType="1"/>
            </p:cNvSpPr>
            <p:nvPr/>
          </p:nvSpPr>
          <p:spPr bwMode="auto">
            <a:xfrm>
              <a:off x="908050" y="3570288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360000" anchor="b" anchorCtr="1"/>
            <a:lstStyle/>
            <a:p>
              <a:endParaRPr lang="de-AT"/>
            </a:p>
          </p:txBody>
        </p:sp>
        <p:sp>
          <p:nvSpPr>
            <p:cNvPr id="10266" name="Text Box 24"/>
            <p:cNvSpPr txBox="1">
              <a:spLocks noChangeArrowheads="1"/>
            </p:cNvSpPr>
            <p:nvPr/>
          </p:nvSpPr>
          <p:spPr bwMode="auto">
            <a:xfrm>
              <a:off x="525463" y="1666610"/>
              <a:ext cx="457200" cy="655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360000" anchor="b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19</a:t>
              </a:r>
            </a:p>
          </p:txBody>
        </p:sp>
        <p:sp>
          <p:nvSpPr>
            <p:cNvPr id="10267" name="Line 25"/>
            <p:cNvSpPr>
              <a:spLocks noChangeShapeType="1"/>
            </p:cNvSpPr>
            <p:nvPr/>
          </p:nvSpPr>
          <p:spPr bwMode="auto">
            <a:xfrm>
              <a:off x="908050" y="21383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360000" anchor="b" anchorCtr="1"/>
            <a:lstStyle/>
            <a:p>
              <a:endParaRPr lang="de-AT"/>
            </a:p>
          </p:txBody>
        </p:sp>
        <p:sp>
          <p:nvSpPr>
            <p:cNvPr id="10268" name="Text Box 27"/>
            <p:cNvSpPr txBox="1">
              <a:spLocks noChangeArrowheads="1"/>
            </p:cNvSpPr>
            <p:nvPr/>
          </p:nvSpPr>
          <p:spPr bwMode="auto">
            <a:xfrm>
              <a:off x="525463" y="2026972"/>
              <a:ext cx="457200" cy="655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360000" anchor="b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18</a:t>
              </a:r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>
              <a:off x="908050" y="2498725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360000" anchor="b" anchorCtr="1"/>
            <a:lstStyle/>
            <a:p>
              <a:endParaRPr lang="de-AT"/>
            </a:p>
          </p:txBody>
        </p:sp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525463" y="2385747"/>
              <a:ext cx="457200" cy="655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bIns="360000" anchor="b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17</a:t>
              </a: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908050" y="28495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360000" anchor="b" anchorCtr="1"/>
            <a:lstStyle/>
            <a:p>
              <a:endParaRPr lang="de-AT"/>
            </a:p>
          </p:txBody>
        </p:sp>
        <p:sp>
          <p:nvSpPr>
            <p:cNvPr id="10272" name="Line 50"/>
            <p:cNvSpPr>
              <a:spLocks noChangeShapeType="1"/>
            </p:cNvSpPr>
            <p:nvPr/>
          </p:nvSpPr>
          <p:spPr bwMode="auto">
            <a:xfrm>
              <a:off x="1136649" y="2847975"/>
              <a:ext cx="0" cy="7207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360000" anchor="b" anchorCtr="1"/>
            <a:lstStyle/>
            <a:p>
              <a:endParaRPr lang="de-AT"/>
            </a:p>
          </p:txBody>
        </p:sp>
      </p:grpSp>
      <p:sp>
        <p:nvSpPr>
          <p:cNvPr id="10256" name="Text Box 7"/>
          <p:cNvSpPr txBox="1">
            <a:spLocks noChangeArrowheads="1"/>
          </p:cNvSpPr>
          <p:nvPr/>
        </p:nvSpPr>
        <p:spPr bwMode="auto">
          <a:xfrm>
            <a:off x="525463" y="5257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10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525463" y="37719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14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908050" y="3924300"/>
            <a:ext cx="8145463" cy="2886075"/>
            <a:chOff x="908050" y="3924300"/>
            <a:chExt cx="8145463" cy="2886075"/>
          </a:xfrm>
        </p:grpSpPr>
        <p:sp>
          <p:nvSpPr>
            <p:cNvPr id="10252" name="Rectangle 21"/>
            <p:cNvSpPr>
              <a:spLocks noChangeArrowheads="1"/>
            </p:cNvSpPr>
            <p:nvPr/>
          </p:nvSpPr>
          <p:spPr bwMode="auto">
            <a:xfrm>
              <a:off x="1136650" y="3930650"/>
              <a:ext cx="719138" cy="2879725"/>
            </a:xfrm>
            <a:prstGeom prst="rect">
              <a:avLst/>
            </a:prstGeom>
            <a:gradFill rotWithShape="1">
              <a:gsLst>
                <a:gs pos="0">
                  <a:srgbClr val="8FDCD8"/>
                </a:gs>
                <a:gs pos="50000">
                  <a:srgbClr val="BCE7E5"/>
                </a:gs>
                <a:gs pos="100000">
                  <a:srgbClr val="DFF3F2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vert27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 smtClean="0">
                  <a:latin typeface="Trebuchet MS" pitchFamily="34" charset="0"/>
                </a:rPr>
                <a:t>Sonderschule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dirty="0" smtClean="0">
                  <a:latin typeface="Trebuchet MS" pitchFamily="34" charset="0"/>
                </a:rPr>
                <a:t>(ZIS, SPZ)</a:t>
              </a:r>
              <a:endParaRPr lang="de-DE" altLang="de-DE" sz="1600" dirty="0">
                <a:latin typeface="Trebuchet MS" pitchFamily="34" charset="0"/>
              </a:endParaRPr>
            </a:p>
          </p:txBody>
        </p:sp>
        <p:sp>
          <p:nvSpPr>
            <p:cNvPr id="10253" name="Rectangle 22"/>
            <p:cNvSpPr>
              <a:spLocks noChangeArrowheads="1"/>
            </p:cNvSpPr>
            <p:nvPr/>
          </p:nvSpPr>
          <p:spPr bwMode="auto">
            <a:xfrm>
              <a:off x="1855788" y="5370513"/>
              <a:ext cx="7197725" cy="1439862"/>
            </a:xfrm>
            <a:prstGeom prst="rect">
              <a:avLst/>
            </a:prstGeom>
            <a:gradFill rotWithShape="1">
              <a:gsLst>
                <a:gs pos="0">
                  <a:srgbClr val="FF8282"/>
                </a:gs>
                <a:gs pos="50000">
                  <a:srgbClr val="FFB4B4"/>
                </a:gs>
                <a:gs pos="100000">
                  <a:srgbClr val="FFDADA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Volksschule</a:t>
              </a:r>
            </a:p>
          </p:txBody>
        </p:sp>
        <p:sp>
          <p:nvSpPr>
            <p:cNvPr id="10254" name="Rectangle 23"/>
            <p:cNvSpPr>
              <a:spLocks noChangeArrowheads="1"/>
            </p:cNvSpPr>
            <p:nvPr/>
          </p:nvSpPr>
          <p:spPr bwMode="auto">
            <a:xfrm>
              <a:off x="5453513" y="3930650"/>
              <a:ext cx="3600000" cy="1439863"/>
            </a:xfrm>
            <a:prstGeom prst="rect">
              <a:avLst/>
            </a:prstGeom>
            <a:gradFill rotWithShape="1">
              <a:gsLst>
                <a:gs pos="0">
                  <a:srgbClr val="9BB3F7"/>
                </a:gs>
                <a:gs pos="50000">
                  <a:srgbClr val="C2CFF9"/>
                </a:gs>
                <a:gs pos="100000">
                  <a:srgbClr val="E1E7FB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AHS Unterstufe</a:t>
              </a:r>
              <a:r>
                <a:rPr lang="de-DE" altLang="de-DE" sz="2000" dirty="0">
                  <a:latin typeface="Trebuchet MS" pitchFamily="34" charset="0"/>
                </a:rPr>
                <a:t> </a:t>
              </a:r>
            </a:p>
          </p:txBody>
        </p:sp>
        <p:sp>
          <p:nvSpPr>
            <p:cNvPr id="10255" name="Rectangle 29"/>
            <p:cNvSpPr>
              <a:spLocks noChangeArrowheads="1"/>
            </p:cNvSpPr>
            <p:nvPr/>
          </p:nvSpPr>
          <p:spPr bwMode="auto">
            <a:xfrm>
              <a:off x="1855788" y="3930650"/>
              <a:ext cx="3600000" cy="1439863"/>
            </a:xfrm>
            <a:prstGeom prst="rect">
              <a:avLst/>
            </a:prstGeom>
            <a:gradFill rotWithShape="1">
              <a:gsLst>
                <a:gs pos="0">
                  <a:srgbClr val="FFFF80"/>
                </a:gs>
                <a:gs pos="50000">
                  <a:srgbClr val="FFFFB3"/>
                </a:gs>
                <a:gs pos="100000">
                  <a:srgbClr val="FFFFDA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 smtClean="0">
                  <a:latin typeface="Trebuchet MS" pitchFamily="34" charset="0"/>
                </a:rPr>
                <a:t>Neue Mittelschule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dirty="0" smtClean="0">
                  <a:latin typeface="Trebuchet MS" pitchFamily="34" charset="0"/>
                </a:rPr>
                <a:t>(HS, KMS, WMS)</a:t>
              </a:r>
              <a:endParaRPr lang="de-DE" altLang="de-DE" sz="1600" dirty="0">
                <a:latin typeface="Trebuchet MS" pitchFamily="34" charset="0"/>
              </a:endParaRPr>
            </a:p>
          </p:txBody>
        </p:sp>
        <p:sp>
          <p:nvSpPr>
            <p:cNvPr id="10258" name="Line 8"/>
            <p:cNvSpPr>
              <a:spLocks noChangeShapeType="1"/>
            </p:cNvSpPr>
            <p:nvPr/>
          </p:nvSpPr>
          <p:spPr bwMode="auto">
            <a:xfrm>
              <a:off x="908050" y="54102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59" name="Line 43"/>
            <p:cNvSpPr>
              <a:spLocks noChangeShapeType="1"/>
            </p:cNvSpPr>
            <p:nvPr/>
          </p:nvSpPr>
          <p:spPr bwMode="auto">
            <a:xfrm>
              <a:off x="908050" y="3924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09607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1136650" y="1697038"/>
            <a:ext cx="3168650" cy="1152525"/>
            <a:chOff x="1136650" y="1697038"/>
            <a:chExt cx="3168650" cy="1152525"/>
          </a:xfrm>
          <a:solidFill>
            <a:schemeClr val="bg1">
              <a:lumMod val="85000"/>
            </a:schemeClr>
          </a:solidFill>
        </p:grpSpPr>
        <p:sp>
          <p:nvSpPr>
            <p:cNvPr id="10279" name="Rectangle 5"/>
            <p:cNvSpPr>
              <a:spLocks noChangeArrowheads="1"/>
            </p:cNvSpPr>
            <p:nvPr/>
          </p:nvSpPr>
          <p:spPr bwMode="auto">
            <a:xfrm>
              <a:off x="1136650" y="1697038"/>
              <a:ext cx="2232025" cy="719137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44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1600" b="1">
                  <a:latin typeface="Trebuchet MS" pitchFamily="34" charset="0"/>
                </a:rPr>
                <a:t>Berufsreifeprüfung</a:t>
              </a:r>
            </a:p>
          </p:txBody>
        </p:sp>
        <p:sp>
          <p:nvSpPr>
            <p:cNvPr id="10280" name="Rectangle 6"/>
            <p:cNvSpPr>
              <a:spLocks noChangeArrowheads="1"/>
            </p:cNvSpPr>
            <p:nvPr/>
          </p:nvSpPr>
          <p:spPr bwMode="auto">
            <a:xfrm>
              <a:off x="3368675" y="1697038"/>
              <a:ext cx="936625" cy="11525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0800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500" b="1" dirty="0">
                <a:latin typeface="Trebuchet MS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>
                  <a:latin typeface="Trebuchet MS" pitchFamily="34" charset="0"/>
                </a:rPr>
                <a:t>Aufbau-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 err="1">
                  <a:latin typeface="Trebuchet MS" pitchFamily="34" charset="0"/>
                </a:rPr>
                <a:t>lehrgang</a:t>
              </a:r>
              <a:endParaRPr lang="de-DE" altLang="de-DE" sz="1600" b="1" dirty="0">
                <a:latin typeface="Trebuchet MS" pitchFamily="34" charset="0"/>
              </a:endParaRPr>
            </a:p>
          </p:txBody>
        </p:sp>
      </p:grpSp>
      <p:sp>
        <p:nvSpPr>
          <p:cNvPr id="10243" name="Rectangle 54"/>
          <p:cNvSpPr>
            <a:spLocks noChangeArrowheads="1"/>
          </p:cNvSpPr>
          <p:nvPr/>
        </p:nvSpPr>
        <p:spPr bwMode="auto">
          <a:xfrm>
            <a:off x="0" y="-47625"/>
            <a:ext cx="9144000" cy="1604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AT" altLang="de-DE"/>
          </a:p>
        </p:txBody>
      </p:sp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5888" y="141288"/>
            <a:ext cx="8939212" cy="1341437"/>
            <a:chOff x="115888" y="141288"/>
            <a:chExt cx="8939213" cy="1341437"/>
          </a:xfrm>
          <a:solidFill>
            <a:schemeClr val="bg1">
              <a:lumMod val="85000"/>
            </a:schemeClr>
          </a:solidFill>
        </p:grpSpPr>
        <p:sp>
          <p:nvSpPr>
            <p:cNvPr id="10277" name="Rectangle 13"/>
            <p:cNvSpPr>
              <a:spLocks noChangeArrowheads="1"/>
            </p:cNvSpPr>
            <p:nvPr/>
          </p:nvSpPr>
          <p:spPr bwMode="auto">
            <a:xfrm rot="-5403211">
              <a:off x="-361156" y="618332"/>
              <a:ext cx="1341437" cy="3873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00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mit Matura</a:t>
              </a:r>
            </a:p>
          </p:txBody>
        </p:sp>
        <p:grpSp>
          <p:nvGrpSpPr>
            <p:cNvPr id="10" name="Gruppieren 9"/>
            <p:cNvGrpSpPr/>
            <p:nvPr/>
          </p:nvGrpSpPr>
          <p:grpSpPr bwMode="auto">
            <a:xfrm>
              <a:off x="1138238" y="355809"/>
              <a:ext cx="7916863" cy="1126123"/>
              <a:chOff x="1138238" y="355809"/>
              <a:chExt cx="7916863" cy="1126122"/>
            </a:xfrm>
            <a:grpFill/>
          </p:grpSpPr>
          <p:sp>
            <p:nvSpPr>
              <p:cNvPr id="11" name="Rectangle 15"/>
              <p:cNvSpPr>
                <a:spLocks noChangeArrowheads="1"/>
              </p:cNvSpPr>
              <p:nvPr/>
            </p:nvSpPr>
            <p:spPr bwMode="auto">
              <a:xfrm>
                <a:off x="1138238" y="932371"/>
                <a:ext cx="7916863" cy="54956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AT" sz="2000" b="1" dirty="0">
                    <a:solidFill>
                      <a:schemeClr val="bg1">
                        <a:lumMod val="50000"/>
                      </a:schemeClr>
                    </a:solidFill>
                    <a:latin typeface="Trebuchet MS" pitchFamily="34" charset="0"/>
                  </a:rPr>
                  <a:t>Kolleg       Päd. Hochschule       Fachhochschule       Universität</a:t>
                </a: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 flipH="1">
                <a:off x="1138238" y="355809"/>
                <a:ext cx="7916863" cy="57497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36650" y="2128838"/>
            <a:ext cx="1582738" cy="1801812"/>
            <a:chOff x="1136650" y="2128838"/>
            <a:chExt cx="1582738" cy="1801812"/>
          </a:xfrm>
          <a:solidFill>
            <a:schemeClr val="bg1">
              <a:lumMod val="85000"/>
            </a:schemeClr>
          </a:solidFill>
        </p:grpSpPr>
        <p:sp>
          <p:nvSpPr>
            <p:cNvPr id="10275" name="Rectangle 44"/>
            <p:cNvSpPr>
              <a:spLocks noChangeArrowheads="1"/>
            </p:cNvSpPr>
            <p:nvPr/>
          </p:nvSpPr>
          <p:spPr bwMode="auto">
            <a:xfrm>
              <a:off x="1136650" y="3570288"/>
              <a:ext cx="1582738" cy="3603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PTS/FMS</a:t>
              </a:r>
            </a:p>
          </p:txBody>
        </p:sp>
        <p:grpSp>
          <p:nvGrpSpPr>
            <p:cNvPr id="15" name="Group 46"/>
            <p:cNvGrpSpPr>
              <a:grpSpLocks/>
            </p:cNvGrpSpPr>
            <p:nvPr/>
          </p:nvGrpSpPr>
          <p:grpSpPr bwMode="auto">
            <a:xfrm>
              <a:off x="1136650" y="2128838"/>
              <a:ext cx="1582738" cy="1438275"/>
              <a:chOff x="5919" y="1344"/>
              <a:chExt cx="997" cy="906"/>
            </a:xfrm>
            <a:grpFill/>
          </p:grpSpPr>
          <p:sp>
            <p:nvSpPr>
              <p:cNvPr id="16" name="Rectangle 47"/>
              <p:cNvSpPr>
                <a:spLocks noChangeArrowheads="1"/>
              </p:cNvSpPr>
              <p:nvPr/>
            </p:nvSpPr>
            <p:spPr bwMode="auto">
              <a:xfrm>
                <a:off x="5919" y="1797"/>
                <a:ext cx="997" cy="45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2000" b="1">
                    <a:latin typeface="Trebuchet MS" pitchFamily="34" charset="0"/>
                  </a:rPr>
                  <a:t>Lehre</a:t>
                </a:r>
              </a:p>
            </p:txBody>
          </p:sp>
          <p:sp>
            <p:nvSpPr>
              <p:cNvPr id="17" name="AutoShape 48"/>
              <p:cNvSpPr>
                <a:spLocks noChangeArrowheads="1"/>
              </p:cNvSpPr>
              <p:nvPr/>
            </p:nvSpPr>
            <p:spPr bwMode="auto">
              <a:xfrm flipH="1">
                <a:off x="5919" y="1344"/>
                <a:ext cx="997" cy="45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sz="2400">
                  <a:latin typeface="Trebuchet MS" pitchFamily="34" charset="0"/>
                </a:endParaRPr>
              </a:p>
            </p:txBody>
          </p:sp>
        </p:grpSp>
      </p:grpSp>
      <p:sp>
        <p:nvSpPr>
          <p:cNvPr id="10246" name="Line 49"/>
          <p:cNvSpPr>
            <a:spLocks noChangeShapeType="1"/>
          </p:cNvSpPr>
          <p:nvPr/>
        </p:nvSpPr>
        <p:spPr bwMode="auto">
          <a:xfrm>
            <a:off x="1136650" y="3568700"/>
            <a:ext cx="1584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2720975" y="2130425"/>
            <a:ext cx="3167063" cy="1800225"/>
            <a:chOff x="2720975" y="2130425"/>
            <a:chExt cx="3167063" cy="1800225"/>
          </a:xfrm>
          <a:solidFill>
            <a:schemeClr val="bg1">
              <a:lumMod val="85000"/>
            </a:schemeClr>
          </a:solidFill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4305300" y="2130425"/>
              <a:ext cx="1582738" cy="18002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2400">
                <a:latin typeface="Trebuchet MS" pitchFamily="34" charset="0"/>
              </a:endParaRPr>
            </a:p>
            <a:p>
              <a:pPr algn="ctr"/>
              <a:endParaRPr lang="de-DE" altLang="de-DE" sz="2400">
                <a:latin typeface="Trebuchet MS" pitchFamily="34" charset="0"/>
              </a:endParaRPr>
            </a:p>
            <a:p>
              <a:pPr algn="ctr"/>
              <a:r>
                <a:rPr lang="de-DE" altLang="de-DE" sz="2000" b="1">
                  <a:latin typeface="Trebuchet MS" pitchFamily="34" charset="0"/>
                </a:rPr>
                <a:t>BHS</a:t>
              </a:r>
            </a:p>
          </p:txBody>
        </p: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2720975" y="2489200"/>
              <a:ext cx="1584325" cy="1439863"/>
              <a:chOff x="5919" y="2069"/>
              <a:chExt cx="998" cy="907"/>
            </a:xfrm>
            <a:grpFill/>
          </p:grpSpPr>
          <p:grpSp>
            <p:nvGrpSpPr>
              <p:cNvPr id="22" name="Group 35"/>
              <p:cNvGrpSpPr>
                <a:grpSpLocks/>
              </p:cNvGrpSpPr>
              <p:nvPr/>
            </p:nvGrpSpPr>
            <p:grpSpPr bwMode="auto">
              <a:xfrm>
                <a:off x="5919" y="2069"/>
                <a:ext cx="997" cy="907"/>
                <a:chOff x="5919" y="2069"/>
                <a:chExt cx="997" cy="907"/>
              </a:xfrm>
              <a:grpFill/>
            </p:grpSpPr>
            <p:sp>
              <p:nvSpPr>
                <p:cNvPr id="27" name="AutoShape 36"/>
                <p:cNvSpPr>
                  <a:spLocks noChangeArrowheads="1"/>
                </p:cNvSpPr>
                <p:nvPr/>
              </p:nvSpPr>
              <p:spPr bwMode="auto">
                <a:xfrm flipH="1">
                  <a:off x="5919" y="2069"/>
                  <a:ext cx="997" cy="227"/>
                </a:xfrm>
                <a:prstGeom prst="rtTriangl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AT">
                    <a:latin typeface="+mn-lt"/>
                  </a:endParaRPr>
                </a:p>
              </p:txBody>
            </p:sp>
            <p:sp>
              <p:nvSpPr>
                <p:cNvPr id="28" name="Rectangle 37"/>
                <p:cNvSpPr>
                  <a:spLocks noChangeArrowheads="1"/>
                </p:cNvSpPr>
                <p:nvPr/>
              </p:nvSpPr>
              <p:spPr bwMode="auto">
                <a:xfrm>
                  <a:off x="5919" y="2296"/>
                  <a:ext cx="997" cy="6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de-DE" sz="2000" b="1" dirty="0">
                      <a:latin typeface="Trebuchet MS" pitchFamily="34" charset="0"/>
                    </a:rPr>
                    <a:t>BMS</a:t>
                  </a:r>
                </a:p>
              </p:txBody>
            </p:sp>
          </p:grpSp>
          <p:sp>
            <p:nvSpPr>
              <p:cNvPr id="23" name="Line 38"/>
              <p:cNvSpPr>
                <a:spLocks noChangeShapeType="1"/>
              </p:cNvSpPr>
              <p:nvPr/>
            </p:nvSpPr>
            <p:spPr bwMode="auto">
              <a:xfrm>
                <a:off x="5919" y="2296"/>
                <a:ext cx="0" cy="68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4" name="Line 39"/>
              <p:cNvSpPr>
                <a:spLocks noChangeShapeType="1"/>
              </p:cNvSpPr>
              <p:nvPr/>
            </p:nvSpPr>
            <p:spPr bwMode="auto">
              <a:xfrm>
                <a:off x="5919" y="2976"/>
                <a:ext cx="998" cy="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5" name="Line 40"/>
              <p:cNvSpPr>
                <a:spLocks noChangeShapeType="1"/>
              </p:cNvSpPr>
              <p:nvPr/>
            </p:nvSpPr>
            <p:spPr bwMode="auto">
              <a:xfrm>
                <a:off x="6917" y="2069"/>
                <a:ext cx="0" cy="907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6" name="Line 41"/>
              <p:cNvSpPr>
                <a:spLocks noChangeShapeType="1"/>
              </p:cNvSpPr>
              <p:nvPr/>
            </p:nvSpPr>
            <p:spPr bwMode="auto">
              <a:xfrm flipV="1">
                <a:off x="5919" y="2069"/>
                <a:ext cx="998" cy="235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sp>
        <p:nvSpPr>
          <p:cNvPr id="10248" name="Line 51"/>
          <p:cNvSpPr>
            <a:spLocks noChangeShapeType="1"/>
          </p:cNvSpPr>
          <p:nvPr/>
        </p:nvSpPr>
        <p:spPr bwMode="auto">
          <a:xfrm>
            <a:off x="2720975" y="2128838"/>
            <a:ext cx="0" cy="14398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2" name="Rechteck 51"/>
          <p:cNvSpPr/>
          <p:nvPr/>
        </p:nvSpPr>
        <p:spPr>
          <a:xfrm>
            <a:off x="0" y="6137347"/>
            <a:ext cx="1796304" cy="655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249" name="Line 52"/>
          <p:cNvSpPr>
            <a:spLocks noChangeShapeType="1"/>
          </p:cNvSpPr>
          <p:nvPr/>
        </p:nvSpPr>
        <p:spPr bwMode="auto">
          <a:xfrm flipV="1">
            <a:off x="1136650" y="2128838"/>
            <a:ext cx="1584325" cy="7191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3" name="Gruppieren 2"/>
          <p:cNvGrpSpPr>
            <a:grpSpLocks/>
          </p:cNvGrpSpPr>
          <p:nvPr/>
        </p:nvGrpSpPr>
        <p:grpSpPr bwMode="auto">
          <a:xfrm>
            <a:off x="127000" y="1985963"/>
            <a:ext cx="8928100" cy="4806950"/>
            <a:chOff x="127000" y="1985963"/>
            <a:chExt cx="8928100" cy="4806950"/>
          </a:xfrm>
        </p:grpSpPr>
        <p:sp>
          <p:nvSpPr>
            <p:cNvPr id="10261" name="Rectangle 10"/>
            <p:cNvSpPr>
              <a:spLocks noChangeArrowheads="1"/>
            </p:cNvSpPr>
            <p:nvPr/>
          </p:nvSpPr>
          <p:spPr bwMode="auto">
            <a:xfrm>
              <a:off x="7472363" y="2490788"/>
              <a:ext cx="1582737" cy="1439862"/>
            </a:xfrm>
            <a:prstGeom prst="rect">
              <a:avLst/>
            </a:prstGeom>
            <a:gradFill rotWithShape="1">
              <a:gsLst>
                <a:gs pos="0">
                  <a:srgbClr val="9BB3F7"/>
                </a:gs>
                <a:gs pos="50000">
                  <a:srgbClr val="C2CFF9"/>
                </a:gs>
                <a:gs pos="100000">
                  <a:srgbClr val="E1E7FB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AHS</a:t>
              </a:r>
            </a:p>
            <a:p>
              <a:pPr algn="ctr"/>
              <a:r>
                <a:rPr lang="de-DE" altLang="de-DE" sz="2000" b="1">
                  <a:latin typeface="Trebuchet MS" pitchFamily="34" charset="0"/>
                </a:rPr>
                <a:t>Oberstufe</a:t>
              </a:r>
            </a:p>
          </p:txBody>
        </p:sp>
        <p:sp>
          <p:nvSpPr>
            <p:cNvPr id="10262" name="Rectangle 11"/>
            <p:cNvSpPr>
              <a:spLocks noChangeArrowheads="1"/>
            </p:cNvSpPr>
            <p:nvPr/>
          </p:nvSpPr>
          <p:spPr bwMode="auto">
            <a:xfrm>
              <a:off x="5888038" y="2490788"/>
              <a:ext cx="1582737" cy="1439862"/>
            </a:xfrm>
            <a:prstGeom prst="rect">
              <a:avLst/>
            </a:prstGeom>
            <a:gradFill rotWithShape="1">
              <a:gsLst>
                <a:gs pos="0">
                  <a:srgbClr val="B9CEFC"/>
                </a:gs>
                <a:gs pos="50000">
                  <a:srgbClr val="D3DFFD"/>
                </a:gs>
                <a:gs pos="100000">
                  <a:srgbClr val="E9EFFE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ORG</a:t>
              </a:r>
            </a:p>
          </p:txBody>
        </p:sp>
        <p:sp>
          <p:nvSpPr>
            <p:cNvPr id="10263" name="Rectangle 26"/>
            <p:cNvSpPr>
              <a:spLocks noChangeArrowheads="1"/>
            </p:cNvSpPr>
            <p:nvPr/>
          </p:nvSpPr>
          <p:spPr bwMode="auto">
            <a:xfrm rot="-5403211">
              <a:off x="-1301750" y="4983163"/>
              <a:ext cx="32385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Schulpflicht</a:t>
              </a:r>
            </a:p>
          </p:txBody>
        </p:sp>
        <p:sp>
          <p:nvSpPr>
            <p:cNvPr id="10264" name="Text Box 18"/>
            <p:cNvSpPr txBox="1">
              <a:spLocks noChangeArrowheads="1"/>
            </p:cNvSpPr>
            <p:nvPr/>
          </p:nvSpPr>
          <p:spPr bwMode="auto">
            <a:xfrm>
              <a:off x="525463" y="3411538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15</a:t>
              </a:r>
            </a:p>
          </p:txBody>
        </p:sp>
        <p:sp>
          <p:nvSpPr>
            <p:cNvPr id="10265" name="Line 19"/>
            <p:cNvSpPr>
              <a:spLocks noChangeShapeType="1"/>
            </p:cNvSpPr>
            <p:nvPr/>
          </p:nvSpPr>
          <p:spPr bwMode="auto">
            <a:xfrm>
              <a:off x="908050" y="3570288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6" name="Text Box 24"/>
            <p:cNvSpPr txBox="1">
              <a:spLocks noChangeArrowheads="1"/>
            </p:cNvSpPr>
            <p:nvPr/>
          </p:nvSpPr>
          <p:spPr bwMode="auto">
            <a:xfrm>
              <a:off x="525463" y="1985963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19</a:t>
              </a:r>
            </a:p>
          </p:txBody>
        </p:sp>
        <p:sp>
          <p:nvSpPr>
            <p:cNvPr id="10267" name="Line 25"/>
            <p:cNvSpPr>
              <a:spLocks noChangeShapeType="1"/>
            </p:cNvSpPr>
            <p:nvPr/>
          </p:nvSpPr>
          <p:spPr bwMode="auto">
            <a:xfrm>
              <a:off x="908050" y="21383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8" name="Text Box 27"/>
            <p:cNvSpPr txBox="1">
              <a:spLocks noChangeArrowheads="1"/>
            </p:cNvSpPr>
            <p:nvPr/>
          </p:nvSpPr>
          <p:spPr bwMode="auto">
            <a:xfrm>
              <a:off x="525463" y="2346325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18</a:t>
              </a:r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>
              <a:off x="908050" y="2498725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525463" y="2705100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17</a:t>
              </a: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908050" y="28495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2" name="Line 50"/>
            <p:cNvSpPr>
              <a:spLocks noChangeShapeType="1"/>
            </p:cNvSpPr>
            <p:nvPr/>
          </p:nvSpPr>
          <p:spPr bwMode="auto">
            <a:xfrm>
              <a:off x="1136649" y="2847975"/>
              <a:ext cx="0" cy="7207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10256" name="Text Box 7"/>
          <p:cNvSpPr txBox="1">
            <a:spLocks noChangeArrowheads="1"/>
          </p:cNvSpPr>
          <p:nvPr/>
        </p:nvSpPr>
        <p:spPr bwMode="auto">
          <a:xfrm>
            <a:off x="525463" y="5257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10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525463" y="37719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14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908050" y="3924300"/>
            <a:ext cx="8145463" cy="2886075"/>
            <a:chOff x="908050" y="3924300"/>
            <a:chExt cx="8145463" cy="2886075"/>
          </a:xfrm>
          <a:solidFill>
            <a:schemeClr val="bg1">
              <a:lumMod val="85000"/>
            </a:schemeClr>
          </a:solidFill>
        </p:grpSpPr>
        <p:sp>
          <p:nvSpPr>
            <p:cNvPr id="10252" name="Rectangle 21"/>
            <p:cNvSpPr>
              <a:spLocks noChangeArrowheads="1"/>
            </p:cNvSpPr>
            <p:nvPr/>
          </p:nvSpPr>
          <p:spPr bwMode="auto">
            <a:xfrm>
              <a:off x="1136650" y="3930650"/>
              <a:ext cx="719138" cy="28797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vert27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 smtClean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Sonderschule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dirty="0" smtClean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(ZIS, SPZ)</a:t>
              </a:r>
              <a:endParaRPr lang="de-DE" altLang="de-DE" sz="160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</p:txBody>
        </p:sp>
        <p:sp>
          <p:nvSpPr>
            <p:cNvPr id="10253" name="Rectangle 22"/>
            <p:cNvSpPr>
              <a:spLocks noChangeArrowheads="1"/>
            </p:cNvSpPr>
            <p:nvPr/>
          </p:nvSpPr>
          <p:spPr bwMode="auto">
            <a:xfrm>
              <a:off x="1855788" y="5370513"/>
              <a:ext cx="7197725" cy="14398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Volksschule</a:t>
              </a:r>
            </a:p>
          </p:txBody>
        </p:sp>
        <p:sp>
          <p:nvSpPr>
            <p:cNvPr id="10254" name="Rectangle 23"/>
            <p:cNvSpPr>
              <a:spLocks noChangeArrowheads="1"/>
            </p:cNvSpPr>
            <p:nvPr/>
          </p:nvSpPr>
          <p:spPr bwMode="auto">
            <a:xfrm>
              <a:off x="5453513" y="3930650"/>
              <a:ext cx="3600000" cy="1439863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AHS Unterstufe</a:t>
              </a:r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 </a:t>
              </a:r>
            </a:p>
          </p:txBody>
        </p:sp>
        <p:sp>
          <p:nvSpPr>
            <p:cNvPr id="10255" name="Rectangle 29"/>
            <p:cNvSpPr>
              <a:spLocks noChangeArrowheads="1"/>
            </p:cNvSpPr>
            <p:nvPr/>
          </p:nvSpPr>
          <p:spPr bwMode="auto">
            <a:xfrm>
              <a:off x="1855788" y="3930650"/>
              <a:ext cx="3600000" cy="1439863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 smtClean="0">
                  <a:latin typeface="Trebuchet MS" pitchFamily="34" charset="0"/>
                </a:rPr>
                <a:t>Neue Mittelschule</a:t>
              </a:r>
            </a:p>
            <a:p>
              <a:pPr algn="ctr"/>
              <a:r>
                <a:rPr lang="de-DE" altLang="de-DE" sz="1600" dirty="0" smtClean="0">
                  <a:latin typeface="Trebuchet MS" pitchFamily="34" charset="0"/>
                </a:rPr>
                <a:t>(HS, KMS, WMS)</a:t>
              </a:r>
              <a:endParaRPr lang="de-DE" altLang="de-DE" sz="1600" dirty="0">
                <a:latin typeface="Trebuchet MS" pitchFamily="34" charset="0"/>
              </a:endParaRPr>
            </a:p>
          </p:txBody>
        </p:sp>
        <p:sp>
          <p:nvSpPr>
            <p:cNvPr id="10258" name="Line 8"/>
            <p:cNvSpPr>
              <a:spLocks noChangeShapeType="1"/>
            </p:cNvSpPr>
            <p:nvPr/>
          </p:nvSpPr>
          <p:spPr bwMode="auto">
            <a:xfrm>
              <a:off x="908050" y="54102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59" name="Line 43"/>
            <p:cNvSpPr>
              <a:spLocks noChangeShapeType="1"/>
            </p:cNvSpPr>
            <p:nvPr/>
          </p:nvSpPr>
          <p:spPr bwMode="auto">
            <a:xfrm>
              <a:off x="908050" y="39243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54" name="AutoShape 46"/>
          <p:cNvSpPr>
            <a:spLocks noChangeArrowheads="1"/>
          </p:cNvSpPr>
          <p:nvPr/>
        </p:nvSpPr>
        <p:spPr bwMode="auto">
          <a:xfrm flipH="1">
            <a:off x="153988" y="1247775"/>
            <a:ext cx="5545137" cy="3678238"/>
          </a:xfrm>
          <a:prstGeom prst="wedgeRoundRectCallout">
            <a:avLst>
              <a:gd name="adj1" fmla="val -81440"/>
              <a:gd name="adj2" fmla="val -3917"/>
              <a:gd name="adj3" fmla="val 16667"/>
            </a:avLst>
          </a:prstGeom>
          <a:solidFill>
            <a:srgbClr val="97B1E5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endParaRPr lang="de-AT" altLang="de-DE"/>
          </a:p>
        </p:txBody>
      </p:sp>
      <p:sp>
        <p:nvSpPr>
          <p:cNvPr id="55" name="Text Box 47"/>
          <p:cNvSpPr txBox="1">
            <a:spLocks noChangeArrowheads="1"/>
          </p:cNvSpPr>
          <p:nvPr/>
        </p:nvSpPr>
        <p:spPr bwMode="auto">
          <a:xfrm>
            <a:off x="225425" y="1550988"/>
            <a:ext cx="554513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de-AT" altLang="de-DE" b="1" dirty="0"/>
              <a:t>AHS-Oberstufe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Allgemeinbildung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Matura nach 4 Jahren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noch keine berufliche Richtung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keine Berufsausbildung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de-AT" altLang="de-DE" dirty="0"/>
          </a:p>
          <a:p>
            <a:pPr algn="ctr" eaLnBrk="1" hangingPunct="1">
              <a:spcBef>
                <a:spcPct val="0"/>
              </a:spcBef>
            </a:pPr>
            <a:r>
              <a:rPr lang="de-DE" altLang="de-DE" b="1" dirty="0"/>
              <a:t>Oberstufenrealgymnasium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v. a. für </a:t>
            </a:r>
            <a:r>
              <a:rPr lang="de-DE" altLang="de-DE" dirty="0" smtClean="0"/>
              <a:t>Mittelschüler</a:t>
            </a:r>
            <a:endParaRPr lang="de-DE" altLang="de-DE" dirty="0"/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besondere Schwerpunkte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 Sonderformen (5 J., Leistungssport, Musik)</a:t>
            </a:r>
          </a:p>
        </p:txBody>
      </p:sp>
    </p:spTree>
    <p:extLst>
      <p:ext uri="{BB962C8B-B14F-4D97-AF65-F5344CB8AC3E}">
        <p14:creationId xmlns:p14="http://schemas.microsoft.com/office/powerpoint/2010/main" val="371891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1136650" y="1697038"/>
            <a:ext cx="3168650" cy="1152525"/>
            <a:chOff x="1136650" y="1697038"/>
            <a:chExt cx="3168650" cy="1152525"/>
          </a:xfrm>
          <a:solidFill>
            <a:schemeClr val="bg1">
              <a:lumMod val="85000"/>
            </a:schemeClr>
          </a:solidFill>
        </p:grpSpPr>
        <p:sp>
          <p:nvSpPr>
            <p:cNvPr id="10279" name="Rectangle 5"/>
            <p:cNvSpPr>
              <a:spLocks noChangeArrowheads="1"/>
            </p:cNvSpPr>
            <p:nvPr/>
          </p:nvSpPr>
          <p:spPr bwMode="auto">
            <a:xfrm>
              <a:off x="1136650" y="1697038"/>
              <a:ext cx="2232025" cy="719137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44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16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Berufsreifeprüfung</a:t>
              </a:r>
            </a:p>
          </p:txBody>
        </p:sp>
        <p:sp>
          <p:nvSpPr>
            <p:cNvPr id="10280" name="Rectangle 6"/>
            <p:cNvSpPr>
              <a:spLocks noChangeArrowheads="1"/>
            </p:cNvSpPr>
            <p:nvPr/>
          </p:nvSpPr>
          <p:spPr bwMode="auto">
            <a:xfrm>
              <a:off x="3368675" y="1697038"/>
              <a:ext cx="936625" cy="11525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0800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500" b="1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Aufbau-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 err="1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lehrgang</a:t>
              </a:r>
              <a:endParaRPr lang="de-DE" altLang="de-DE" sz="1600" b="1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</p:txBody>
        </p:sp>
      </p:grpSp>
      <p:sp>
        <p:nvSpPr>
          <p:cNvPr id="10243" name="Rectangle 54"/>
          <p:cNvSpPr>
            <a:spLocks noChangeArrowheads="1"/>
          </p:cNvSpPr>
          <p:nvPr/>
        </p:nvSpPr>
        <p:spPr bwMode="auto">
          <a:xfrm>
            <a:off x="0" y="-47625"/>
            <a:ext cx="9144000" cy="1604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AT" altLang="de-DE"/>
          </a:p>
        </p:txBody>
      </p:sp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5888" y="141288"/>
            <a:ext cx="8939212" cy="1341437"/>
            <a:chOff x="115888" y="141288"/>
            <a:chExt cx="8939213" cy="1341437"/>
          </a:xfrm>
        </p:grpSpPr>
        <p:sp>
          <p:nvSpPr>
            <p:cNvPr id="10277" name="Rectangle 13"/>
            <p:cNvSpPr>
              <a:spLocks noChangeArrowheads="1"/>
            </p:cNvSpPr>
            <p:nvPr/>
          </p:nvSpPr>
          <p:spPr bwMode="auto">
            <a:xfrm rot="-5403211">
              <a:off x="-361156" y="618332"/>
              <a:ext cx="1341437" cy="3873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00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mit Matura</a:t>
              </a:r>
            </a:p>
          </p:txBody>
        </p:sp>
        <p:grpSp>
          <p:nvGrpSpPr>
            <p:cNvPr id="10" name="Gruppieren 9"/>
            <p:cNvGrpSpPr/>
            <p:nvPr/>
          </p:nvGrpSpPr>
          <p:grpSpPr bwMode="auto">
            <a:xfrm>
              <a:off x="1138238" y="355809"/>
              <a:ext cx="7916863" cy="1126123"/>
              <a:chOff x="1138238" y="355809"/>
              <a:chExt cx="7916863" cy="1126122"/>
            </a:xfrm>
            <a:gradFill flip="none" rotWithShape="1">
              <a:gsLst>
                <a:gs pos="0">
                  <a:schemeClr val="bg1">
                    <a:lumMod val="95000"/>
                    <a:shade val="30000"/>
                    <a:satMod val="115000"/>
                  </a:schemeClr>
                </a:gs>
                <a:gs pos="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grpSpPr>
          <p:sp>
            <p:nvSpPr>
              <p:cNvPr id="11" name="Rectangle 15"/>
              <p:cNvSpPr>
                <a:spLocks noChangeArrowheads="1"/>
              </p:cNvSpPr>
              <p:nvPr/>
            </p:nvSpPr>
            <p:spPr bwMode="auto">
              <a:xfrm>
                <a:off x="1138238" y="932371"/>
                <a:ext cx="7916863" cy="54956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AT" sz="2000" b="1" dirty="0">
                    <a:solidFill>
                      <a:schemeClr val="bg1">
                        <a:lumMod val="50000"/>
                      </a:schemeClr>
                    </a:solidFill>
                    <a:latin typeface="Trebuchet MS" pitchFamily="34" charset="0"/>
                  </a:rPr>
                  <a:t>Kolleg       Päd. Hochschule       Fachhochschule       Universität</a:t>
                </a: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 flipH="1">
                <a:off x="1138238" y="355809"/>
                <a:ext cx="7916863" cy="57497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36650" y="2128838"/>
            <a:ext cx="1582738" cy="1801812"/>
            <a:chOff x="1136650" y="2128838"/>
            <a:chExt cx="1582738" cy="1801812"/>
          </a:xfrm>
          <a:solidFill>
            <a:schemeClr val="bg1">
              <a:lumMod val="85000"/>
            </a:schemeClr>
          </a:solidFill>
        </p:grpSpPr>
        <p:sp>
          <p:nvSpPr>
            <p:cNvPr id="10275" name="Rectangle 44"/>
            <p:cNvSpPr>
              <a:spLocks noChangeArrowheads="1"/>
            </p:cNvSpPr>
            <p:nvPr/>
          </p:nvSpPr>
          <p:spPr bwMode="auto">
            <a:xfrm>
              <a:off x="1136650" y="3570288"/>
              <a:ext cx="1582738" cy="3603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PTS/FMS</a:t>
              </a:r>
            </a:p>
          </p:txBody>
        </p:sp>
        <p:grpSp>
          <p:nvGrpSpPr>
            <p:cNvPr id="15" name="Group 46"/>
            <p:cNvGrpSpPr>
              <a:grpSpLocks/>
            </p:cNvGrpSpPr>
            <p:nvPr/>
          </p:nvGrpSpPr>
          <p:grpSpPr bwMode="auto">
            <a:xfrm>
              <a:off x="1136650" y="2128838"/>
              <a:ext cx="1582738" cy="1438275"/>
              <a:chOff x="5919" y="1344"/>
              <a:chExt cx="997" cy="906"/>
            </a:xfrm>
            <a:grpFill/>
          </p:grpSpPr>
          <p:sp>
            <p:nvSpPr>
              <p:cNvPr id="16" name="Rectangle 47"/>
              <p:cNvSpPr>
                <a:spLocks noChangeArrowheads="1"/>
              </p:cNvSpPr>
              <p:nvPr/>
            </p:nvSpPr>
            <p:spPr bwMode="auto">
              <a:xfrm>
                <a:off x="5919" y="1797"/>
                <a:ext cx="997" cy="45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2000" b="1" dirty="0">
                    <a:solidFill>
                      <a:schemeClr val="bg1">
                        <a:lumMod val="50000"/>
                      </a:schemeClr>
                    </a:solidFill>
                    <a:latin typeface="Trebuchet MS" pitchFamily="34" charset="0"/>
                  </a:rPr>
                  <a:t>Lehre</a:t>
                </a:r>
              </a:p>
            </p:txBody>
          </p:sp>
          <p:sp>
            <p:nvSpPr>
              <p:cNvPr id="17" name="AutoShape 48"/>
              <p:cNvSpPr>
                <a:spLocks noChangeArrowheads="1"/>
              </p:cNvSpPr>
              <p:nvPr/>
            </p:nvSpPr>
            <p:spPr bwMode="auto">
              <a:xfrm flipH="1">
                <a:off x="5919" y="1344"/>
                <a:ext cx="997" cy="45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sz="2400">
                  <a:latin typeface="Trebuchet MS" pitchFamily="34" charset="0"/>
                </a:endParaRPr>
              </a:p>
            </p:txBody>
          </p:sp>
        </p:grpSp>
      </p:grpSp>
      <p:sp>
        <p:nvSpPr>
          <p:cNvPr id="10246" name="Line 49"/>
          <p:cNvSpPr>
            <a:spLocks noChangeShapeType="1"/>
          </p:cNvSpPr>
          <p:nvPr/>
        </p:nvSpPr>
        <p:spPr bwMode="auto">
          <a:xfrm>
            <a:off x="1136650" y="3568700"/>
            <a:ext cx="1584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2720975" y="2130425"/>
            <a:ext cx="3167063" cy="1800225"/>
            <a:chOff x="2720975" y="2130425"/>
            <a:chExt cx="3167063" cy="1800225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4305300" y="2130425"/>
              <a:ext cx="1582738" cy="1800225"/>
            </a:xfrm>
            <a:prstGeom prst="rect">
              <a:avLst/>
            </a:prstGeom>
            <a:gradFill rotWithShape="1">
              <a:gsLst>
                <a:gs pos="0">
                  <a:srgbClr val="FFBD80"/>
                </a:gs>
                <a:gs pos="50000">
                  <a:srgbClr val="FFD4B3"/>
                </a:gs>
                <a:gs pos="100000">
                  <a:srgbClr val="FFE9DA"/>
                </a:gs>
              </a:gsLst>
              <a:lin ang="5400000" scaled="1"/>
            </a:gra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2400" dirty="0">
                <a:latin typeface="Trebuchet MS" pitchFamily="34" charset="0"/>
              </a:endParaRPr>
            </a:p>
            <a:p>
              <a:pPr algn="ctr"/>
              <a:r>
                <a:rPr lang="de-DE" altLang="de-DE" sz="2000" b="1" dirty="0" smtClean="0">
                  <a:latin typeface="Trebuchet MS" pitchFamily="34" charset="0"/>
                </a:rPr>
                <a:t>BHS</a:t>
              </a:r>
              <a:endParaRPr lang="de-DE" altLang="de-DE" sz="2000" b="1" dirty="0">
                <a:latin typeface="Trebuchet MS" pitchFamily="34" charset="0"/>
              </a:endParaRPr>
            </a:p>
          </p:txBody>
        </p: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2720975" y="2489200"/>
              <a:ext cx="1584325" cy="1439863"/>
              <a:chOff x="5919" y="2069"/>
              <a:chExt cx="998" cy="907"/>
            </a:xfrm>
            <a:gradFill flip="none" rotWithShape="1">
              <a:gsLst>
                <a:gs pos="0">
                  <a:srgbClr val="FFBF61">
                    <a:tint val="66000"/>
                    <a:satMod val="160000"/>
                  </a:srgbClr>
                </a:gs>
                <a:gs pos="50000">
                  <a:srgbClr val="FFBF61">
                    <a:tint val="44500"/>
                    <a:satMod val="160000"/>
                  </a:srgbClr>
                </a:gs>
                <a:gs pos="100000">
                  <a:srgbClr val="FFBF61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grpSpPr>
          <p:grpSp>
            <p:nvGrpSpPr>
              <p:cNvPr id="22" name="Group 35"/>
              <p:cNvGrpSpPr>
                <a:grpSpLocks/>
              </p:cNvGrpSpPr>
              <p:nvPr/>
            </p:nvGrpSpPr>
            <p:grpSpPr bwMode="auto">
              <a:xfrm>
                <a:off x="5919" y="2069"/>
                <a:ext cx="997" cy="907"/>
                <a:chOff x="5919" y="2069"/>
                <a:chExt cx="997" cy="907"/>
              </a:xfrm>
              <a:grpFill/>
            </p:grpSpPr>
            <p:sp>
              <p:nvSpPr>
                <p:cNvPr id="27" name="AutoShape 36"/>
                <p:cNvSpPr>
                  <a:spLocks noChangeArrowheads="1"/>
                </p:cNvSpPr>
                <p:nvPr/>
              </p:nvSpPr>
              <p:spPr bwMode="auto">
                <a:xfrm flipH="1">
                  <a:off x="5919" y="2069"/>
                  <a:ext cx="997" cy="227"/>
                </a:xfrm>
                <a:prstGeom prst="rtTriangl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AT">
                    <a:latin typeface="+mn-lt"/>
                  </a:endParaRPr>
                </a:p>
              </p:txBody>
            </p:sp>
            <p:sp>
              <p:nvSpPr>
                <p:cNvPr id="28" name="Rectangle 37"/>
                <p:cNvSpPr>
                  <a:spLocks noChangeArrowheads="1"/>
                </p:cNvSpPr>
                <p:nvPr/>
              </p:nvSpPr>
              <p:spPr bwMode="auto">
                <a:xfrm>
                  <a:off x="5919" y="2296"/>
                  <a:ext cx="997" cy="6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de-DE" sz="2000" b="1" dirty="0">
                      <a:latin typeface="Trebuchet MS" pitchFamily="34" charset="0"/>
                    </a:rPr>
                    <a:t>BMS</a:t>
                  </a:r>
                </a:p>
              </p:txBody>
            </p:sp>
          </p:grpSp>
          <p:sp>
            <p:nvSpPr>
              <p:cNvPr id="23" name="Line 38"/>
              <p:cNvSpPr>
                <a:spLocks noChangeShapeType="1"/>
              </p:cNvSpPr>
              <p:nvPr/>
            </p:nvSpPr>
            <p:spPr bwMode="auto">
              <a:xfrm>
                <a:off x="5919" y="2296"/>
                <a:ext cx="0" cy="68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4" name="Line 39"/>
              <p:cNvSpPr>
                <a:spLocks noChangeShapeType="1"/>
              </p:cNvSpPr>
              <p:nvPr/>
            </p:nvSpPr>
            <p:spPr bwMode="auto">
              <a:xfrm>
                <a:off x="5919" y="2976"/>
                <a:ext cx="998" cy="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5" name="Line 40"/>
              <p:cNvSpPr>
                <a:spLocks noChangeShapeType="1"/>
              </p:cNvSpPr>
              <p:nvPr/>
            </p:nvSpPr>
            <p:spPr bwMode="auto">
              <a:xfrm>
                <a:off x="6917" y="2069"/>
                <a:ext cx="0" cy="907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6" name="Line 41"/>
              <p:cNvSpPr>
                <a:spLocks noChangeShapeType="1"/>
              </p:cNvSpPr>
              <p:nvPr/>
            </p:nvSpPr>
            <p:spPr bwMode="auto">
              <a:xfrm flipV="1">
                <a:off x="5919" y="2069"/>
                <a:ext cx="998" cy="235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sp>
        <p:nvSpPr>
          <p:cNvPr id="10248" name="Line 51"/>
          <p:cNvSpPr>
            <a:spLocks noChangeShapeType="1"/>
          </p:cNvSpPr>
          <p:nvPr/>
        </p:nvSpPr>
        <p:spPr bwMode="auto">
          <a:xfrm>
            <a:off x="2720975" y="2128838"/>
            <a:ext cx="0" cy="14398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2" name="Rechteck 51"/>
          <p:cNvSpPr/>
          <p:nvPr/>
        </p:nvSpPr>
        <p:spPr>
          <a:xfrm>
            <a:off x="0" y="6137347"/>
            <a:ext cx="1796304" cy="655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249" name="Line 52"/>
          <p:cNvSpPr>
            <a:spLocks noChangeShapeType="1"/>
          </p:cNvSpPr>
          <p:nvPr/>
        </p:nvSpPr>
        <p:spPr bwMode="auto">
          <a:xfrm flipV="1">
            <a:off x="1136650" y="2128838"/>
            <a:ext cx="1584325" cy="7191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3" name="Gruppieren 2"/>
          <p:cNvGrpSpPr>
            <a:grpSpLocks/>
          </p:cNvGrpSpPr>
          <p:nvPr/>
        </p:nvGrpSpPr>
        <p:grpSpPr bwMode="auto">
          <a:xfrm>
            <a:off x="127000" y="1985963"/>
            <a:ext cx="8928100" cy="4806950"/>
            <a:chOff x="127000" y="1985963"/>
            <a:chExt cx="8928100" cy="4806950"/>
          </a:xfrm>
        </p:grpSpPr>
        <p:sp>
          <p:nvSpPr>
            <p:cNvPr id="10261" name="Rectangle 10"/>
            <p:cNvSpPr>
              <a:spLocks noChangeArrowheads="1"/>
            </p:cNvSpPr>
            <p:nvPr/>
          </p:nvSpPr>
          <p:spPr bwMode="auto">
            <a:xfrm>
              <a:off x="7472363" y="2490788"/>
              <a:ext cx="1582737" cy="1439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AHS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Oberstufe</a:t>
              </a:r>
            </a:p>
          </p:txBody>
        </p:sp>
        <p:sp>
          <p:nvSpPr>
            <p:cNvPr id="10262" name="Rectangle 11"/>
            <p:cNvSpPr>
              <a:spLocks noChangeArrowheads="1"/>
            </p:cNvSpPr>
            <p:nvPr/>
          </p:nvSpPr>
          <p:spPr bwMode="auto">
            <a:xfrm>
              <a:off x="5888038" y="2490788"/>
              <a:ext cx="1582737" cy="1439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ORG</a:t>
              </a:r>
            </a:p>
          </p:txBody>
        </p:sp>
        <p:sp>
          <p:nvSpPr>
            <p:cNvPr id="10263" name="Rectangle 26"/>
            <p:cNvSpPr>
              <a:spLocks noChangeArrowheads="1"/>
            </p:cNvSpPr>
            <p:nvPr/>
          </p:nvSpPr>
          <p:spPr bwMode="auto">
            <a:xfrm rot="-5403211">
              <a:off x="-1301750" y="4983163"/>
              <a:ext cx="32385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Schulpflicht</a:t>
              </a:r>
            </a:p>
          </p:txBody>
        </p:sp>
        <p:sp>
          <p:nvSpPr>
            <p:cNvPr id="10264" name="Text Box 18"/>
            <p:cNvSpPr txBox="1">
              <a:spLocks noChangeArrowheads="1"/>
            </p:cNvSpPr>
            <p:nvPr/>
          </p:nvSpPr>
          <p:spPr bwMode="auto">
            <a:xfrm>
              <a:off x="525463" y="3411538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15</a:t>
              </a:r>
            </a:p>
          </p:txBody>
        </p:sp>
        <p:sp>
          <p:nvSpPr>
            <p:cNvPr id="10265" name="Line 19"/>
            <p:cNvSpPr>
              <a:spLocks noChangeShapeType="1"/>
            </p:cNvSpPr>
            <p:nvPr/>
          </p:nvSpPr>
          <p:spPr bwMode="auto">
            <a:xfrm>
              <a:off x="908050" y="3570288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6" name="Text Box 24"/>
            <p:cNvSpPr txBox="1">
              <a:spLocks noChangeArrowheads="1"/>
            </p:cNvSpPr>
            <p:nvPr/>
          </p:nvSpPr>
          <p:spPr bwMode="auto">
            <a:xfrm>
              <a:off x="525463" y="1985963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19</a:t>
              </a:r>
            </a:p>
          </p:txBody>
        </p:sp>
        <p:sp>
          <p:nvSpPr>
            <p:cNvPr id="10267" name="Line 25"/>
            <p:cNvSpPr>
              <a:spLocks noChangeShapeType="1"/>
            </p:cNvSpPr>
            <p:nvPr/>
          </p:nvSpPr>
          <p:spPr bwMode="auto">
            <a:xfrm>
              <a:off x="908050" y="21383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8" name="Text Box 27"/>
            <p:cNvSpPr txBox="1">
              <a:spLocks noChangeArrowheads="1"/>
            </p:cNvSpPr>
            <p:nvPr/>
          </p:nvSpPr>
          <p:spPr bwMode="auto">
            <a:xfrm>
              <a:off x="525463" y="2346325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18</a:t>
              </a:r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>
              <a:off x="908050" y="2498725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525463" y="2705100"/>
              <a:ext cx="457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17</a:t>
              </a: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908050" y="2849563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2" name="Line 50"/>
            <p:cNvSpPr>
              <a:spLocks noChangeShapeType="1"/>
            </p:cNvSpPr>
            <p:nvPr/>
          </p:nvSpPr>
          <p:spPr bwMode="auto">
            <a:xfrm>
              <a:off x="1136649" y="2847975"/>
              <a:ext cx="0" cy="7207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10256" name="Text Box 7"/>
          <p:cNvSpPr txBox="1">
            <a:spLocks noChangeArrowheads="1"/>
          </p:cNvSpPr>
          <p:nvPr/>
        </p:nvSpPr>
        <p:spPr bwMode="auto">
          <a:xfrm>
            <a:off x="525463" y="5257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10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525463" y="37719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14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908050" y="3924300"/>
            <a:ext cx="8145463" cy="2886075"/>
            <a:chOff x="908050" y="3924300"/>
            <a:chExt cx="8145463" cy="2886075"/>
          </a:xfrm>
          <a:solidFill>
            <a:schemeClr val="bg1">
              <a:lumMod val="85000"/>
            </a:schemeClr>
          </a:solidFill>
        </p:grpSpPr>
        <p:sp>
          <p:nvSpPr>
            <p:cNvPr id="10252" name="Rectangle 21"/>
            <p:cNvSpPr>
              <a:spLocks noChangeArrowheads="1"/>
            </p:cNvSpPr>
            <p:nvPr/>
          </p:nvSpPr>
          <p:spPr bwMode="auto">
            <a:xfrm>
              <a:off x="1136650" y="3930650"/>
              <a:ext cx="719138" cy="28797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vert27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 smtClean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Sonderschule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dirty="0" smtClean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(ZIS, SPZ)</a:t>
              </a:r>
              <a:endParaRPr lang="de-DE" altLang="de-DE" sz="160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</p:txBody>
        </p:sp>
        <p:sp>
          <p:nvSpPr>
            <p:cNvPr id="10253" name="Rectangle 22"/>
            <p:cNvSpPr>
              <a:spLocks noChangeArrowheads="1"/>
            </p:cNvSpPr>
            <p:nvPr/>
          </p:nvSpPr>
          <p:spPr bwMode="auto">
            <a:xfrm>
              <a:off x="1855788" y="5370513"/>
              <a:ext cx="7197725" cy="14398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Volksschule</a:t>
              </a:r>
            </a:p>
          </p:txBody>
        </p:sp>
        <p:sp>
          <p:nvSpPr>
            <p:cNvPr id="10254" name="Rectangle 23"/>
            <p:cNvSpPr>
              <a:spLocks noChangeArrowheads="1"/>
            </p:cNvSpPr>
            <p:nvPr/>
          </p:nvSpPr>
          <p:spPr bwMode="auto">
            <a:xfrm>
              <a:off x="5453513" y="3930650"/>
              <a:ext cx="3600000" cy="1439863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AHS Unterstufe</a:t>
              </a:r>
              <a:r>
                <a:rPr lang="de-DE" altLang="de-DE" sz="2000" dirty="0">
                  <a:latin typeface="Trebuchet MS" pitchFamily="34" charset="0"/>
                </a:rPr>
                <a:t> </a:t>
              </a:r>
            </a:p>
          </p:txBody>
        </p:sp>
        <p:sp>
          <p:nvSpPr>
            <p:cNvPr id="10255" name="Rectangle 29"/>
            <p:cNvSpPr>
              <a:spLocks noChangeArrowheads="1"/>
            </p:cNvSpPr>
            <p:nvPr/>
          </p:nvSpPr>
          <p:spPr bwMode="auto">
            <a:xfrm>
              <a:off x="1855788" y="3930650"/>
              <a:ext cx="3600000" cy="1439863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 smtClean="0">
                  <a:latin typeface="Trebuchet MS" pitchFamily="34" charset="0"/>
                </a:rPr>
                <a:t>Neue Mittelschule</a:t>
              </a:r>
            </a:p>
            <a:p>
              <a:pPr algn="ctr"/>
              <a:r>
                <a:rPr lang="de-DE" altLang="de-DE" sz="1600" dirty="0" smtClean="0">
                  <a:latin typeface="Trebuchet MS" pitchFamily="34" charset="0"/>
                </a:rPr>
                <a:t>(HS, KMS, WMS)</a:t>
              </a:r>
              <a:endParaRPr lang="de-DE" altLang="de-DE" sz="1600" dirty="0">
                <a:latin typeface="Trebuchet MS" pitchFamily="34" charset="0"/>
              </a:endParaRPr>
            </a:p>
          </p:txBody>
        </p:sp>
        <p:sp>
          <p:nvSpPr>
            <p:cNvPr id="10258" name="Line 8"/>
            <p:cNvSpPr>
              <a:spLocks noChangeShapeType="1"/>
            </p:cNvSpPr>
            <p:nvPr/>
          </p:nvSpPr>
          <p:spPr bwMode="auto">
            <a:xfrm>
              <a:off x="908050" y="54102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59" name="Line 43"/>
            <p:cNvSpPr>
              <a:spLocks noChangeShapeType="1"/>
            </p:cNvSpPr>
            <p:nvPr/>
          </p:nvSpPr>
          <p:spPr bwMode="auto">
            <a:xfrm>
              <a:off x="908050" y="39243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53" name="AutoShape 48"/>
          <p:cNvSpPr>
            <a:spLocks noChangeArrowheads="1"/>
          </p:cNvSpPr>
          <p:nvPr/>
        </p:nvSpPr>
        <p:spPr bwMode="auto">
          <a:xfrm flipH="1">
            <a:off x="2555875" y="4149725"/>
            <a:ext cx="6408738" cy="2016125"/>
          </a:xfrm>
          <a:prstGeom prst="wedgeRoundRectCallout">
            <a:avLst>
              <a:gd name="adj1" fmla="val 22847"/>
              <a:gd name="adj2" fmla="val -73625"/>
              <a:gd name="adj3" fmla="val 16667"/>
            </a:avLst>
          </a:prstGeom>
          <a:solidFill>
            <a:srgbClr val="FFC39B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endParaRPr lang="de-AT" altLang="de-DE"/>
          </a:p>
        </p:txBody>
      </p:sp>
      <p:sp>
        <p:nvSpPr>
          <p:cNvPr id="54" name="Text Box 49"/>
          <p:cNvSpPr txBox="1">
            <a:spLocks noChangeArrowheads="1"/>
          </p:cNvSpPr>
          <p:nvPr/>
        </p:nvSpPr>
        <p:spPr bwMode="auto">
          <a:xfrm>
            <a:off x="2782888" y="4284663"/>
            <a:ext cx="61817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de-AT" altLang="de-DE" b="1"/>
              <a:t>Berufsbildende Schulen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/>
              <a:t>höhere: 5 Jahre mit Matura (z.B. HAK, HTL)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/>
              <a:t>mittlere: 3-4 Jahre ohne Matura (z.B. HAS)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/>
              <a:t>berufliche Richtung bereits nach der 4. Klasse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/>
              <a:t>Alternative: Kollegs</a:t>
            </a:r>
          </a:p>
        </p:txBody>
      </p:sp>
      <p:sp>
        <p:nvSpPr>
          <p:cNvPr id="55" name="Freihandform 54"/>
          <p:cNvSpPr/>
          <p:nvPr/>
        </p:nvSpPr>
        <p:spPr>
          <a:xfrm>
            <a:off x="1674813" y="1352550"/>
            <a:ext cx="6642100" cy="1182688"/>
          </a:xfrm>
          <a:custGeom>
            <a:avLst/>
            <a:gdLst>
              <a:gd name="connsiteX0" fmla="*/ 2302 w 6805438"/>
              <a:gd name="connsiteY0" fmla="*/ 0 h 1182624"/>
              <a:gd name="connsiteX1" fmla="*/ 313198 w 6805438"/>
              <a:gd name="connsiteY1" fmla="*/ 225552 h 1182624"/>
              <a:gd name="connsiteX2" fmla="*/ 1959118 w 6805438"/>
              <a:gd name="connsiteY2" fmla="*/ 262128 h 1182624"/>
              <a:gd name="connsiteX3" fmla="*/ 5994670 w 6805438"/>
              <a:gd name="connsiteY3" fmla="*/ 609600 h 1182624"/>
              <a:gd name="connsiteX4" fmla="*/ 6805438 w 6805438"/>
              <a:gd name="connsiteY4" fmla="*/ 1182624 h 118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5438" h="1182624">
                <a:moveTo>
                  <a:pt x="2302" y="0"/>
                </a:moveTo>
                <a:cubicBezTo>
                  <a:pt x="-5318" y="90932"/>
                  <a:pt x="-12938" y="181864"/>
                  <a:pt x="313198" y="225552"/>
                </a:cubicBezTo>
                <a:cubicBezTo>
                  <a:pt x="639334" y="269240"/>
                  <a:pt x="1012206" y="198120"/>
                  <a:pt x="1959118" y="262128"/>
                </a:cubicBezTo>
                <a:cubicBezTo>
                  <a:pt x="2906030" y="326136"/>
                  <a:pt x="5186950" y="456184"/>
                  <a:pt x="5994670" y="609600"/>
                </a:cubicBezTo>
                <a:cubicBezTo>
                  <a:pt x="6802390" y="763016"/>
                  <a:pt x="6803914" y="972820"/>
                  <a:pt x="6805438" y="1182624"/>
                </a:cubicBezTo>
              </a:path>
            </a:pathLst>
          </a:custGeom>
          <a:noFill/>
          <a:ln>
            <a:solidFill>
              <a:srgbClr val="FFC39B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594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hteck 12"/>
          <p:cNvSpPr>
            <a:spLocks noChangeArrowheads="1"/>
          </p:cNvSpPr>
          <p:nvPr/>
        </p:nvSpPr>
        <p:spPr bwMode="auto">
          <a:xfrm>
            <a:off x="115888" y="6091238"/>
            <a:ext cx="1812925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11188" y="1628775"/>
            <a:ext cx="8532812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74625" indent="-174625"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/>
              <a:t>Technische Schulen</a:t>
            </a:r>
            <a:br>
              <a:rPr lang="de-DE" altLang="de-DE" b="1"/>
            </a:br>
            <a:r>
              <a:rPr lang="de-DE" altLang="de-DE"/>
              <a:t>Bau, Maschinenbau, Elektrotechnik, Chemie, EDV, Druck, ...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/>
              <a:t>Kaufmännische Schulen</a:t>
            </a:r>
            <a:br>
              <a:rPr lang="de-DE" altLang="de-DE" b="1"/>
            </a:br>
            <a:r>
              <a:rPr lang="de-DE" altLang="de-DE"/>
              <a:t>Handelsakademie, Handelsschule</a:t>
            </a:r>
            <a:endParaRPr lang="de-DE" altLang="de-DE" b="1"/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/>
              <a:t>Tourismusschulen</a:t>
            </a:r>
            <a:endParaRPr lang="de-DE" altLang="de-DE"/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/>
              <a:t>Schulen für wirtschaftliche Berufe</a:t>
            </a:r>
            <a:endParaRPr lang="de-DE" altLang="de-DE"/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/>
              <a:t>Schulen für Kindergartenpädagogik, Sozialpädagogik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/>
              <a:t>Schulen für Mode und Bekleidung</a:t>
            </a:r>
            <a:br>
              <a:rPr lang="de-DE" altLang="de-DE" b="1"/>
            </a:br>
            <a:r>
              <a:rPr lang="de-DE" altLang="de-DE"/>
              <a:t>Mode, Künstlerische Gestaltung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/>
              <a:t>Grafische Schule</a:t>
            </a:r>
            <a:br>
              <a:rPr lang="de-DE" altLang="de-DE" b="1"/>
            </a:br>
            <a:r>
              <a:rPr lang="de-DE" altLang="de-DE"/>
              <a:t>Grafik-Design, Fotografie, Multimedia</a:t>
            </a:r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/>
              <a:t>Gartenbauschule</a:t>
            </a:r>
            <a:endParaRPr lang="de-DE" altLang="de-DE"/>
          </a:p>
          <a:p>
            <a:pPr>
              <a:spcBef>
                <a:spcPct val="40000"/>
              </a:spcBef>
              <a:buFont typeface="Wingdings" pitchFamily="2" charset="2"/>
              <a:buChar char="§"/>
            </a:pPr>
            <a:r>
              <a:rPr lang="de-DE" altLang="de-DE" b="1"/>
              <a:t>Krankenpflegeschulen </a:t>
            </a:r>
            <a:r>
              <a:rPr lang="de-DE" altLang="de-DE"/>
              <a:t>(erst nach der 10. Schulstufe)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611188" y="981075"/>
            <a:ext cx="6048375" cy="649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de-DE" altLang="de-DE" sz="3000" b="1">
                <a:solidFill>
                  <a:srgbClr val="FF8431"/>
                </a:solidFill>
              </a:rPr>
              <a:t>Berufsbildende Schulen</a:t>
            </a:r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611188" y="6237312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pic>
        <p:nvPicPr>
          <p:cNvPr id="5" name="Picture 6" descr="http://www.ltam.lu/fischertechnik/Mechatronik-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7425" y="2470150"/>
            <a:ext cx="4022725" cy="3014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http://streichholz.bbzsl.de/images/424_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97425" y="2646363"/>
            <a:ext cx="4008438" cy="3003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20050321 Hotel Prinz Eugen (10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35525" y="3854450"/>
            <a:ext cx="4005263" cy="2814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IMG_673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62500" y="1630363"/>
            <a:ext cx="4008438" cy="2668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6" descr="Ahead Mediendesign (8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22825" y="1917700"/>
            <a:ext cx="4049713" cy="2876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0" descr="http://www.khwe.de/files/download/KPS_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22825" y="2941638"/>
            <a:ext cx="4044950" cy="3033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6" name="Picture 14" descr="http://www.kama-naturstein.at/uploads/pics/86157_eb.jpg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822825" y="2652713"/>
            <a:ext cx="3997325" cy="299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http://lehrer.diepresse.com/images/uploads/3/a/a/676778/vorerst_kein_master_kindergarten_kindergarten20110710193728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837113" y="1452563"/>
            <a:ext cx="4005262" cy="2401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181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1136650" y="1697038"/>
            <a:ext cx="3168650" cy="1152525"/>
            <a:chOff x="1136650" y="1697038"/>
            <a:chExt cx="3168650" cy="1152525"/>
          </a:xfrm>
          <a:solidFill>
            <a:schemeClr val="bg1">
              <a:lumMod val="85000"/>
            </a:schemeClr>
          </a:solidFill>
        </p:grpSpPr>
        <p:sp>
          <p:nvSpPr>
            <p:cNvPr id="10279" name="Rectangle 5"/>
            <p:cNvSpPr>
              <a:spLocks noChangeArrowheads="1"/>
            </p:cNvSpPr>
            <p:nvPr/>
          </p:nvSpPr>
          <p:spPr bwMode="auto">
            <a:xfrm>
              <a:off x="1136650" y="1697038"/>
              <a:ext cx="2232025" cy="719137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44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16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Berufsreifeprüfung</a:t>
              </a:r>
            </a:p>
          </p:txBody>
        </p:sp>
        <p:sp>
          <p:nvSpPr>
            <p:cNvPr id="10280" name="Rectangle 6"/>
            <p:cNvSpPr>
              <a:spLocks noChangeArrowheads="1"/>
            </p:cNvSpPr>
            <p:nvPr/>
          </p:nvSpPr>
          <p:spPr bwMode="auto">
            <a:xfrm>
              <a:off x="3368675" y="1697038"/>
              <a:ext cx="936625" cy="11525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tIns="10800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500" b="1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Aufbau-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b="1" dirty="0" err="1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lehrgang</a:t>
              </a:r>
              <a:endParaRPr lang="de-DE" altLang="de-DE" sz="1600" b="1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</p:txBody>
        </p:sp>
      </p:grpSp>
      <p:sp>
        <p:nvSpPr>
          <p:cNvPr id="10243" name="Rectangle 54"/>
          <p:cNvSpPr>
            <a:spLocks noChangeArrowheads="1"/>
          </p:cNvSpPr>
          <p:nvPr/>
        </p:nvSpPr>
        <p:spPr bwMode="auto">
          <a:xfrm>
            <a:off x="0" y="-47625"/>
            <a:ext cx="9144000" cy="1604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AT" altLang="de-DE"/>
          </a:p>
        </p:txBody>
      </p:sp>
      <p:grpSp>
        <p:nvGrpSpPr>
          <p:cNvPr id="7" name="Gruppieren 6"/>
          <p:cNvGrpSpPr>
            <a:grpSpLocks/>
          </p:cNvGrpSpPr>
          <p:nvPr/>
        </p:nvGrpSpPr>
        <p:grpSpPr bwMode="auto">
          <a:xfrm>
            <a:off x="115888" y="141288"/>
            <a:ext cx="8939212" cy="1341437"/>
            <a:chOff x="115888" y="141288"/>
            <a:chExt cx="8939213" cy="1341437"/>
          </a:xfrm>
          <a:solidFill>
            <a:schemeClr val="bg1">
              <a:lumMod val="85000"/>
            </a:schemeClr>
          </a:solidFill>
        </p:grpSpPr>
        <p:sp>
          <p:nvSpPr>
            <p:cNvPr id="10277" name="Rectangle 13"/>
            <p:cNvSpPr>
              <a:spLocks noChangeArrowheads="1"/>
            </p:cNvSpPr>
            <p:nvPr/>
          </p:nvSpPr>
          <p:spPr bwMode="auto">
            <a:xfrm rot="-5403211">
              <a:off x="-361156" y="618332"/>
              <a:ext cx="1341437" cy="3873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0000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mit Matura</a:t>
              </a:r>
            </a:p>
          </p:txBody>
        </p:sp>
        <p:grpSp>
          <p:nvGrpSpPr>
            <p:cNvPr id="10" name="Gruppieren 9"/>
            <p:cNvGrpSpPr/>
            <p:nvPr/>
          </p:nvGrpSpPr>
          <p:grpSpPr bwMode="auto">
            <a:xfrm>
              <a:off x="1138238" y="355809"/>
              <a:ext cx="7916863" cy="1126123"/>
              <a:chOff x="1138238" y="355809"/>
              <a:chExt cx="7916863" cy="1126122"/>
            </a:xfrm>
            <a:grpFill/>
          </p:grpSpPr>
          <p:sp>
            <p:nvSpPr>
              <p:cNvPr id="11" name="Rectangle 15"/>
              <p:cNvSpPr>
                <a:spLocks noChangeArrowheads="1"/>
              </p:cNvSpPr>
              <p:nvPr/>
            </p:nvSpPr>
            <p:spPr bwMode="auto">
              <a:xfrm>
                <a:off x="1138238" y="932371"/>
                <a:ext cx="7916863" cy="54956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AT" sz="2000" b="1" dirty="0">
                    <a:solidFill>
                      <a:schemeClr val="bg1">
                        <a:lumMod val="50000"/>
                      </a:schemeClr>
                    </a:solidFill>
                    <a:latin typeface="Trebuchet MS" pitchFamily="34" charset="0"/>
                  </a:rPr>
                  <a:t>Kolleg       Päd. Hochschule       Fachhochschule       Universität</a:t>
                </a: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 flipH="1">
                <a:off x="1138238" y="355809"/>
                <a:ext cx="7916863" cy="57497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grpSp>
        <p:nvGrpSpPr>
          <p:cNvPr id="5" name="Gruppieren 4"/>
          <p:cNvGrpSpPr>
            <a:grpSpLocks/>
          </p:cNvGrpSpPr>
          <p:nvPr/>
        </p:nvGrpSpPr>
        <p:grpSpPr bwMode="auto">
          <a:xfrm>
            <a:off x="1136650" y="2128838"/>
            <a:ext cx="1582738" cy="1801812"/>
            <a:chOff x="1136650" y="2128838"/>
            <a:chExt cx="1582738" cy="1801812"/>
          </a:xfrm>
        </p:grpSpPr>
        <p:sp>
          <p:nvSpPr>
            <p:cNvPr id="10275" name="Rectangle 44"/>
            <p:cNvSpPr>
              <a:spLocks noChangeArrowheads="1"/>
            </p:cNvSpPr>
            <p:nvPr/>
          </p:nvSpPr>
          <p:spPr bwMode="auto">
            <a:xfrm>
              <a:off x="1136650" y="3570288"/>
              <a:ext cx="1582738" cy="3603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PTS/FMS</a:t>
              </a:r>
            </a:p>
          </p:txBody>
        </p:sp>
        <p:grpSp>
          <p:nvGrpSpPr>
            <p:cNvPr id="15" name="Group 46"/>
            <p:cNvGrpSpPr>
              <a:grpSpLocks/>
            </p:cNvGrpSpPr>
            <p:nvPr/>
          </p:nvGrpSpPr>
          <p:grpSpPr bwMode="auto">
            <a:xfrm>
              <a:off x="1136650" y="2128838"/>
              <a:ext cx="1582738" cy="1438275"/>
              <a:chOff x="5919" y="1344"/>
              <a:chExt cx="997" cy="906"/>
            </a:xfrm>
            <a:gradFill flip="none" rotWithShape="1">
              <a:gsLst>
                <a:gs pos="0">
                  <a:srgbClr val="9933FF">
                    <a:tint val="66000"/>
                    <a:satMod val="160000"/>
                  </a:srgbClr>
                </a:gs>
                <a:gs pos="50000">
                  <a:srgbClr val="9933FF">
                    <a:tint val="44500"/>
                    <a:satMod val="160000"/>
                  </a:srgbClr>
                </a:gs>
                <a:gs pos="100000">
                  <a:srgbClr val="9933FF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grpSpPr>
          <p:sp>
            <p:nvSpPr>
              <p:cNvPr id="16" name="Rectangle 47"/>
              <p:cNvSpPr>
                <a:spLocks noChangeArrowheads="1"/>
              </p:cNvSpPr>
              <p:nvPr/>
            </p:nvSpPr>
            <p:spPr bwMode="auto">
              <a:xfrm>
                <a:off x="5919" y="1797"/>
                <a:ext cx="997" cy="45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2000" b="1">
                    <a:latin typeface="Trebuchet MS" pitchFamily="34" charset="0"/>
                  </a:rPr>
                  <a:t>Lehre</a:t>
                </a:r>
              </a:p>
            </p:txBody>
          </p:sp>
          <p:sp>
            <p:nvSpPr>
              <p:cNvPr id="17" name="AutoShape 48"/>
              <p:cNvSpPr>
                <a:spLocks noChangeArrowheads="1"/>
              </p:cNvSpPr>
              <p:nvPr/>
            </p:nvSpPr>
            <p:spPr bwMode="auto">
              <a:xfrm flipH="1">
                <a:off x="5919" y="1344"/>
                <a:ext cx="997" cy="453"/>
              </a:xfrm>
              <a:prstGeom prst="rtTriangl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 sz="2400">
                  <a:latin typeface="Trebuchet MS" pitchFamily="34" charset="0"/>
                </a:endParaRPr>
              </a:p>
            </p:txBody>
          </p:sp>
        </p:grpSp>
      </p:grpSp>
      <p:sp>
        <p:nvSpPr>
          <p:cNvPr id="10246" name="Line 49"/>
          <p:cNvSpPr>
            <a:spLocks noChangeShapeType="1"/>
          </p:cNvSpPr>
          <p:nvPr/>
        </p:nvSpPr>
        <p:spPr bwMode="auto">
          <a:xfrm>
            <a:off x="1136650" y="3568700"/>
            <a:ext cx="158432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2720975" y="2130425"/>
            <a:ext cx="3167063" cy="1800225"/>
            <a:chOff x="2720975" y="2130425"/>
            <a:chExt cx="3167063" cy="1800225"/>
          </a:xfrm>
          <a:solidFill>
            <a:schemeClr val="bg1">
              <a:lumMod val="85000"/>
            </a:schemeClr>
          </a:solidFill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4305300" y="2130425"/>
              <a:ext cx="1582738" cy="1800225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de-DE" altLang="de-DE" sz="2400" dirty="0">
                <a:latin typeface="Trebuchet MS" pitchFamily="34" charset="0"/>
              </a:endParaRPr>
            </a:p>
            <a:p>
              <a:pPr algn="ctr"/>
              <a:r>
                <a:rPr lang="de-DE" altLang="de-DE" sz="2000" b="1" dirty="0" smtClean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BHS</a:t>
              </a:r>
              <a:endParaRPr lang="de-DE" altLang="de-DE" sz="2000" b="1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</p:txBody>
        </p:sp>
        <p:grpSp>
          <p:nvGrpSpPr>
            <p:cNvPr id="21" name="Group 34"/>
            <p:cNvGrpSpPr>
              <a:grpSpLocks/>
            </p:cNvGrpSpPr>
            <p:nvPr/>
          </p:nvGrpSpPr>
          <p:grpSpPr bwMode="auto">
            <a:xfrm>
              <a:off x="2720975" y="2489200"/>
              <a:ext cx="1584325" cy="1439863"/>
              <a:chOff x="5919" y="2069"/>
              <a:chExt cx="998" cy="907"/>
            </a:xfrm>
            <a:grpFill/>
          </p:grpSpPr>
          <p:grpSp>
            <p:nvGrpSpPr>
              <p:cNvPr id="22" name="Group 35"/>
              <p:cNvGrpSpPr>
                <a:grpSpLocks/>
              </p:cNvGrpSpPr>
              <p:nvPr/>
            </p:nvGrpSpPr>
            <p:grpSpPr bwMode="auto">
              <a:xfrm>
                <a:off x="5919" y="2069"/>
                <a:ext cx="997" cy="907"/>
                <a:chOff x="5919" y="2069"/>
                <a:chExt cx="997" cy="907"/>
              </a:xfrm>
              <a:grpFill/>
            </p:grpSpPr>
            <p:sp>
              <p:nvSpPr>
                <p:cNvPr id="27" name="AutoShape 36"/>
                <p:cNvSpPr>
                  <a:spLocks noChangeArrowheads="1"/>
                </p:cNvSpPr>
                <p:nvPr/>
              </p:nvSpPr>
              <p:spPr bwMode="auto">
                <a:xfrm flipH="1">
                  <a:off x="5919" y="2069"/>
                  <a:ext cx="997" cy="227"/>
                </a:xfrm>
                <a:prstGeom prst="rtTriangle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AT">
                    <a:latin typeface="+mn-lt"/>
                  </a:endParaRPr>
                </a:p>
              </p:txBody>
            </p:sp>
            <p:sp>
              <p:nvSpPr>
                <p:cNvPr id="28" name="Rectangle 37"/>
                <p:cNvSpPr>
                  <a:spLocks noChangeArrowheads="1"/>
                </p:cNvSpPr>
                <p:nvPr/>
              </p:nvSpPr>
              <p:spPr bwMode="auto">
                <a:xfrm>
                  <a:off x="5919" y="2296"/>
                  <a:ext cx="997" cy="68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>
                      <a:solidFill>
                        <a:schemeClr val="bg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fontAlgn="auto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de-DE" sz="2000" b="1" dirty="0">
                      <a:solidFill>
                        <a:schemeClr val="bg1">
                          <a:lumMod val="50000"/>
                        </a:schemeClr>
                      </a:solidFill>
                      <a:latin typeface="Trebuchet MS" pitchFamily="34" charset="0"/>
                    </a:rPr>
                    <a:t>BMS</a:t>
                  </a:r>
                </a:p>
              </p:txBody>
            </p:sp>
          </p:grpSp>
          <p:sp>
            <p:nvSpPr>
              <p:cNvPr id="23" name="Line 38"/>
              <p:cNvSpPr>
                <a:spLocks noChangeShapeType="1"/>
              </p:cNvSpPr>
              <p:nvPr/>
            </p:nvSpPr>
            <p:spPr bwMode="auto">
              <a:xfrm>
                <a:off x="5919" y="2296"/>
                <a:ext cx="0" cy="68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4" name="Line 39"/>
              <p:cNvSpPr>
                <a:spLocks noChangeShapeType="1"/>
              </p:cNvSpPr>
              <p:nvPr/>
            </p:nvSpPr>
            <p:spPr bwMode="auto">
              <a:xfrm>
                <a:off x="5919" y="2976"/>
                <a:ext cx="998" cy="0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5" name="Line 40"/>
              <p:cNvSpPr>
                <a:spLocks noChangeShapeType="1"/>
              </p:cNvSpPr>
              <p:nvPr/>
            </p:nvSpPr>
            <p:spPr bwMode="auto">
              <a:xfrm>
                <a:off x="6917" y="2069"/>
                <a:ext cx="0" cy="907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  <p:sp>
            <p:nvSpPr>
              <p:cNvPr id="26" name="Line 41"/>
              <p:cNvSpPr>
                <a:spLocks noChangeShapeType="1"/>
              </p:cNvSpPr>
              <p:nvPr/>
            </p:nvSpPr>
            <p:spPr bwMode="auto">
              <a:xfrm flipV="1">
                <a:off x="5919" y="2069"/>
                <a:ext cx="998" cy="235"/>
              </a:xfrm>
              <a:prstGeom prst="line">
                <a:avLst/>
              </a:prstGeom>
              <a:grp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AT">
                  <a:latin typeface="+mn-lt"/>
                </a:endParaRPr>
              </a:p>
            </p:txBody>
          </p:sp>
        </p:grpSp>
      </p:grpSp>
      <p:sp>
        <p:nvSpPr>
          <p:cNvPr id="10248" name="Line 51"/>
          <p:cNvSpPr>
            <a:spLocks noChangeShapeType="1"/>
          </p:cNvSpPr>
          <p:nvPr/>
        </p:nvSpPr>
        <p:spPr bwMode="auto">
          <a:xfrm>
            <a:off x="2720975" y="2128838"/>
            <a:ext cx="0" cy="14398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2" name="Rechteck 51"/>
          <p:cNvSpPr/>
          <p:nvPr/>
        </p:nvSpPr>
        <p:spPr>
          <a:xfrm>
            <a:off x="0" y="6137347"/>
            <a:ext cx="1796304" cy="655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249" name="Line 52"/>
          <p:cNvSpPr>
            <a:spLocks noChangeShapeType="1"/>
          </p:cNvSpPr>
          <p:nvPr/>
        </p:nvSpPr>
        <p:spPr bwMode="auto">
          <a:xfrm flipV="1">
            <a:off x="1136650" y="2128838"/>
            <a:ext cx="1584325" cy="7191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grpSp>
        <p:nvGrpSpPr>
          <p:cNvPr id="3" name="Gruppieren 2"/>
          <p:cNvGrpSpPr>
            <a:grpSpLocks/>
          </p:cNvGrpSpPr>
          <p:nvPr/>
        </p:nvGrpSpPr>
        <p:grpSpPr bwMode="auto">
          <a:xfrm>
            <a:off x="127000" y="1985963"/>
            <a:ext cx="8928100" cy="4806950"/>
            <a:chOff x="127000" y="1985963"/>
            <a:chExt cx="8928100" cy="4806950"/>
          </a:xfrm>
          <a:solidFill>
            <a:schemeClr val="bg1">
              <a:lumMod val="85000"/>
            </a:schemeClr>
          </a:solidFill>
        </p:grpSpPr>
        <p:sp>
          <p:nvSpPr>
            <p:cNvPr id="10261" name="Rectangle 10"/>
            <p:cNvSpPr>
              <a:spLocks noChangeArrowheads="1"/>
            </p:cNvSpPr>
            <p:nvPr/>
          </p:nvSpPr>
          <p:spPr bwMode="auto">
            <a:xfrm>
              <a:off x="7472363" y="2490788"/>
              <a:ext cx="1582737" cy="14398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AHS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Oberstufe</a:t>
              </a:r>
            </a:p>
          </p:txBody>
        </p:sp>
        <p:sp>
          <p:nvSpPr>
            <p:cNvPr id="10262" name="Rectangle 11"/>
            <p:cNvSpPr>
              <a:spLocks noChangeArrowheads="1"/>
            </p:cNvSpPr>
            <p:nvPr/>
          </p:nvSpPr>
          <p:spPr bwMode="auto">
            <a:xfrm>
              <a:off x="5888038" y="2490788"/>
              <a:ext cx="1582737" cy="1439862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ORG</a:t>
              </a:r>
            </a:p>
          </p:txBody>
        </p:sp>
        <p:sp>
          <p:nvSpPr>
            <p:cNvPr id="10263" name="Rectangle 26"/>
            <p:cNvSpPr>
              <a:spLocks noChangeArrowheads="1"/>
            </p:cNvSpPr>
            <p:nvPr/>
          </p:nvSpPr>
          <p:spPr bwMode="auto">
            <a:xfrm rot="-5403211">
              <a:off x="-1301750" y="4983163"/>
              <a:ext cx="3238500" cy="3810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dirty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Schulpflicht</a:t>
              </a:r>
            </a:p>
          </p:txBody>
        </p:sp>
        <p:sp>
          <p:nvSpPr>
            <p:cNvPr id="10264" name="Text Box 18"/>
            <p:cNvSpPr txBox="1">
              <a:spLocks noChangeArrowheads="1"/>
            </p:cNvSpPr>
            <p:nvPr/>
          </p:nvSpPr>
          <p:spPr bwMode="auto">
            <a:xfrm>
              <a:off x="525463" y="3411538"/>
              <a:ext cx="457200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 dirty="0">
                  <a:latin typeface="Trebuchet MS" pitchFamily="34" charset="0"/>
                  <a:cs typeface="Arial" charset="0"/>
                </a:rPr>
                <a:t>15</a:t>
              </a:r>
            </a:p>
          </p:txBody>
        </p:sp>
        <p:sp>
          <p:nvSpPr>
            <p:cNvPr id="10265" name="Line 19"/>
            <p:cNvSpPr>
              <a:spLocks noChangeShapeType="1"/>
            </p:cNvSpPr>
            <p:nvPr/>
          </p:nvSpPr>
          <p:spPr bwMode="auto">
            <a:xfrm>
              <a:off x="908050" y="3570288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6" name="Text Box 24"/>
            <p:cNvSpPr txBox="1">
              <a:spLocks noChangeArrowheads="1"/>
            </p:cNvSpPr>
            <p:nvPr/>
          </p:nvSpPr>
          <p:spPr bwMode="auto">
            <a:xfrm>
              <a:off x="525463" y="1985963"/>
              <a:ext cx="457200" cy="3365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 dirty="0">
                  <a:latin typeface="Trebuchet MS" pitchFamily="34" charset="0"/>
                  <a:cs typeface="Arial" charset="0"/>
                </a:rPr>
                <a:t>19</a:t>
              </a:r>
            </a:p>
          </p:txBody>
        </p:sp>
        <p:sp>
          <p:nvSpPr>
            <p:cNvPr id="10267" name="Line 25"/>
            <p:cNvSpPr>
              <a:spLocks noChangeShapeType="1"/>
            </p:cNvSpPr>
            <p:nvPr/>
          </p:nvSpPr>
          <p:spPr bwMode="auto">
            <a:xfrm>
              <a:off x="908050" y="2138363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68" name="Text Box 27"/>
            <p:cNvSpPr txBox="1">
              <a:spLocks noChangeArrowheads="1"/>
            </p:cNvSpPr>
            <p:nvPr/>
          </p:nvSpPr>
          <p:spPr bwMode="auto">
            <a:xfrm>
              <a:off x="525463" y="2346325"/>
              <a:ext cx="457200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 dirty="0">
                  <a:latin typeface="Trebuchet MS" pitchFamily="34" charset="0"/>
                  <a:cs typeface="Arial" charset="0"/>
                </a:rPr>
                <a:t>18</a:t>
              </a:r>
            </a:p>
          </p:txBody>
        </p:sp>
        <p:sp>
          <p:nvSpPr>
            <p:cNvPr id="10269" name="Line 28"/>
            <p:cNvSpPr>
              <a:spLocks noChangeShapeType="1"/>
            </p:cNvSpPr>
            <p:nvPr/>
          </p:nvSpPr>
          <p:spPr bwMode="auto">
            <a:xfrm>
              <a:off x="908050" y="2498725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525463" y="2705100"/>
              <a:ext cx="457200" cy="336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altLang="de-DE" sz="1600" b="1">
                  <a:latin typeface="Trebuchet MS" pitchFamily="34" charset="0"/>
                  <a:cs typeface="Arial" charset="0"/>
                </a:rPr>
                <a:t>17</a:t>
              </a: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908050" y="2849563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72" name="Line 50"/>
            <p:cNvSpPr>
              <a:spLocks noChangeShapeType="1"/>
            </p:cNvSpPr>
            <p:nvPr/>
          </p:nvSpPr>
          <p:spPr bwMode="auto">
            <a:xfrm>
              <a:off x="1136649" y="2847975"/>
              <a:ext cx="0" cy="720725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10256" name="Text Box 7"/>
          <p:cNvSpPr txBox="1">
            <a:spLocks noChangeArrowheads="1"/>
          </p:cNvSpPr>
          <p:nvPr/>
        </p:nvSpPr>
        <p:spPr bwMode="auto">
          <a:xfrm>
            <a:off x="525463" y="52578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10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525463" y="37719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600" b="1">
                <a:latin typeface="Trebuchet MS" pitchFamily="34" charset="0"/>
                <a:cs typeface="Arial" charset="0"/>
              </a:rPr>
              <a:t>14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908050" y="3924300"/>
            <a:ext cx="8145463" cy="2886075"/>
            <a:chOff x="908050" y="3924300"/>
            <a:chExt cx="8145463" cy="2886075"/>
          </a:xfrm>
        </p:grpSpPr>
        <p:sp>
          <p:nvSpPr>
            <p:cNvPr id="10252" name="Rectangle 21"/>
            <p:cNvSpPr>
              <a:spLocks noChangeArrowheads="1"/>
            </p:cNvSpPr>
            <p:nvPr/>
          </p:nvSpPr>
          <p:spPr bwMode="auto">
            <a:xfrm>
              <a:off x="1136650" y="3930650"/>
              <a:ext cx="719138" cy="28797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vert27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altLang="de-DE" sz="2000" b="1" dirty="0" smtClean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Sonderschule</a:t>
              </a:r>
            </a:p>
            <a:p>
              <a:pPr algn="ctr">
                <a:spcBef>
                  <a:spcPts val="0"/>
                </a:spcBef>
              </a:pPr>
              <a:r>
                <a:rPr lang="de-DE" altLang="de-DE" sz="1600" dirty="0" smtClean="0">
                  <a:solidFill>
                    <a:schemeClr val="bg1">
                      <a:lumMod val="50000"/>
                    </a:schemeClr>
                  </a:solidFill>
                  <a:latin typeface="Trebuchet MS" pitchFamily="34" charset="0"/>
                </a:rPr>
                <a:t>(ZIS, SPZ)</a:t>
              </a:r>
              <a:endParaRPr lang="de-DE" altLang="de-DE" sz="1600" dirty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endParaRPr>
            </a:p>
          </p:txBody>
        </p:sp>
        <p:sp>
          <p:nvSpPr>
            <p:cNvPr id="10253" name="Rectangle 22"/>
            <p:cNvSpPr>
              <a:spLocks noChangeArrowheads="1"/>
            </p:cNvSpPr>
            <p:nvPr/>
          </p:nvSpPr>
          <p:spPr bwMode="auto">
            <a:xfrm>
              <a:off x="1855788" y="5370513"/>
              <a:ext cx="7197725" cy="1439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>
                  <a:latin typeface="Trebuchet MS" pitchFamily="34" charset="0"/>
                </a:rPr>
                <a:t>Volksschule</a:t>
              </a:r>
            </a:p>
          </p:txBody>
        </p:sp>
        <p:sp>
          <p:nvSpPr>
            <p:cNvPr id="10254" name="Rectangle 23"/>
            <p:cNvSpPr>
              <a:spLocks noChangeArrowheads="1"/>
            </p:cNvSpPr>
            <p:nvPr/>
          </p:nvSpPr>
          <p:spPr bwMode="auto">
            <a:xfrm>
              <a:off x="5453513" y="3930650"/>
              <a:ext cx="3600000" cy="14398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>
                  <a:latin typeface="Trebuchet MS" pitchFamily="34" charset="0"/>
                </a:rPr>
                <a:t>AHS Unterstufe</a:t>
              </a:r>
              <a:r>
                <a:rPr lang="de-DE" altLang="de-DE" sz="2000" dirty="0">
                  <a:latin typeface="Trebuchet MS" pitchFamily="34" charset="0"/>
                </a:rPr>
                <a:t> </a:t>
              </a:r>
            </a:p>
          </p:txBody>
        </p:sp>
        <p:sp>
          <p:nvSpPr>
            <p:cNvPr id="10255" name="Rectangle 29"/>
            <p:cNvSpPr>
              <a:spLocks noChangeArrowheads="1"/>
            </p:cNvSpPr>
            <p:nvPr/>
          </p:nvSpPr>
          <p:spPr bwMode="auto">
            <a:xfrm>
              <a:off x="1855788" y="3930650"/>
              <a:ext cx="3600000" cy="14398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altLang="de-DE" sz="2000" b="1" dirty="0" smtClean="0">
                  <a:latin typeface="Trebuchet MS" pitchFamily="34" charset="0"/>
                </a:rPr>
                <a:t>Neue Mittelschule</a:t>
              </a:r>
            </a:p>
            <a:p>
              <a:pPr algn="ctr"/>
              <a:r>
                <a:rPr lang="de-DE" altLang="de-DE" sz="1600" dirty="0" smtClean="0">
                  <a:latin typeface="Trebuchet MS" pitchFamily="34" charset="0"/>
                </a:rPr>
                <a:t>(HS, KMS, WMS)</a:t>
              </a:r>
              <a:endParaRPr lang="de-DE" altLang="de-DE" sz="1600" dirty="0">
                <a:latin typeface="Trebuchet MS" pitchFamily="34" charset="0"/>
              </a:endParaRPr>
            </a:p>
          </p:txBody>
        </p:sp>
        <p:sp>
          <p:nvSpPr>
            <p:cNvPr id="10258" name="Line 8"/>
            <p:cNvSpPr>
              <a:spLocks noChangeShapeType="1"/>
            </p:cNvSpPr>
            <p:nvPr/>
          </p:nvSpPr>
          <p:spPr bwMode="auto">
            <a:xfrm>
              <a:off x="908050" y="54102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0259" name="Line 43"/>
            <p:cNvSpPr>
              <a:spLocks noChangeShapeType="1"/>
            </p:cNvSpPr>
            <p:nvPr/>
          </p:nvSpPr>
          <p:spPr bwMode="auto">
            <a:xfrm>
              <a:off x="908050" y="3924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53" name="AutoShape 46"/>
          <p:cNvSpPr>
            <a:spLocks noChangeArrowheads="1"/>
          </p:cNvSpPr>
          <p:nvPr/>
        </p:nvSpPr>
        <p:spPr bwMode="auto">
          <a:xfrm flipH="1">
            <a:off x="2555875" y="3860800"/>
            <a:ext cx="5976938" cy="2604419"/>
          </a:xfrm>
          <a:prstGeom prst="wedgeRoundRectCallout">
            <a:avLst>
              <a:gd name="adj1" fmla="val 51750"/>
              <a:gd name="adj2" fmla="val -75236"/>
              <a:gd name="adj3" fmla="val 16667"/>
            </a:avLst>
          </a:prstGeom>
          <a:solidFill>
            <a:srgbClr val="E4BD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endParaRPr lang="de-AT" altLang="de-DE"/>
          </a:p>
        </p:txBody>
      </p:sp>
      <p:sp>
        <p:nvSpPr>
          <p:cNvPr id="54" name="Text Box 47"/>
          <p:cNvSpPr txBox="1">
            <a:spLocks noChangeArrowheads="1"/>
          </p:cNvSpPr>
          <p:nvPr/>
        </p:nvSpPr>
        <p:spPr bwMode="auto">
          <a:xfrm>
            <a:off x="2801938" y="3921125"/>
            <a:ext cx="561657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de-AT" altLang="de-DE" b="1" dirty="0"/>
              <a:t>Lehre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Voraussetzung: 9 Schuljahre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Berufsausbildung im Betrieb + Berufsschule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Dauer: meistens 3 Jahre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Lehrabschlussprüfung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Lehrlingsentschädigung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AT" altLang="de-DE" dirty="0"/>
              <a:t>ca. 200 versch. </a:t>
            </a:r>
            <a:r>
              <a:rPr lang="de-AT" altLang="de-DE" dirty="0" smtClean="0"/>
              <a:t>Lehrberufe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de-DE" altLang="de-DE" dirty="0"/>
              <a:t>Lehre mit Matura</a:t>
            </a:r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353081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hteck 18"/>
          <p:cNvSpPr>
            <a:spLocks noChangeArrowheads="1"/>
          </p:cNvSpPr>
          <p:nvPr/>
        </p:nvSpPr>
        <p:spPr bwMode="auto">
          <a:xfrm>
            <a:off x="115888" y="6091238"/>
            <a:ext cx="1812925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10243" name="Line 5"/>
          <p:cNvSpPr>
            <a:spLocks noChangeShapeType="1"/>
          </p:cNvSpPr>
          <p:nvPr/>
        </p:nvSpPr>
        <p:spPr bwMode="auto">
          <a:xfrm>
            <a:off x="395288" y="3284538"/>
            <a:ext cx="0" cy="7207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431800" y="3789363"/>
            <a:ext cx="2016125" cy="1439862"/>
          </a:xfrm>
          <a:prstGeom prst="rect">
            <a:avLst/>
          </a:prstGeom>
          <a:gradFill rotWithShape="1">
            <a:gsLst>
              <a:gs pos="0">
                <a:srgbClr val="9BB3F7"/>
              </a:gs>
              <a:gs pos="50000">
                <a:srgbClr val="C2CFF9"/>
              </a:gs>
              <a:gs pos="100000">
                <a:srgbClr val="E1E7F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0000" anchor="b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de-AT" altLang="de-DE" b="1"/>
              <a:t>AHS-Oberstufe</a:t>
            </a:r>
          </a:p>
          <a:p>
            <a:pPr algn="ctr"/>
            <a:r>
              <a:rPr lang="de-AT" altLang="de-DE"/>
              <a:t>ORG</a:t>
            </a:r>
          </a:p>
          <a:p>
            <a:pPr algn="ctr"/>
            <a:r>
              <a:rPr lang="de-AT" altLang="de-DE" sz="1600"/>
              <a:t>(4 Jahre)</a:t>
            </a:r>
            <a:endParaRPr lang="de-DE" altLang="de-DE" sz="1600"/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4643438" y="4149725"/>
            <a:ext cx="2016125" cy="1079500"/>
          </a:xfrm>
          <a:prstGeom prst="rect">
            <a:avLst/>
          </a:prstGeom>
          <a:gradFill rotWithShape="1">
            <a:gsLst>
              <a:gs pos="0">
                <a:srgbClr val="FFC49B"/>
              </a:gs>
              <a:gs pos="50000">
                <a:srgbClr val="FFD9C1"/>
              </a:gs>
              <a:gs pos="100000">
                <a:srgbClr val="FFECE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0000" anchor="b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de-DE" altLang="de-DE" b="1"/>
              <a:t>BMS</a:t>
            </a:r>
          </a:p>
          <a:p>
            <a:pPr algn="ctr"/>
            <a:r>
              <a:rPr lang="de-AT" altLang="de-DE" sz="1600"/>
              <a:t>(3-4 Jahre)</a:t>
            </a:r>
            <a:endParaRPr lang="de-DE" altLang="de-DE" sz="1600"/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2555875" y="3429000"/>
            <a:ext cx="2016125" cy="1800225"/>
          </a:xfrm>
          <a:prstGeom prst="rect">
            <a:avLst/>
          </a:prstGeom>
          <a:gradFill rotWithShape="1">
            <a:gsLst>
              <a:gs pos="0">
                <a:srgbClr val="FFAD86"/>
              </a:gs>
              <a:gs pos="50000">
                <a:srgbClr val="FFCBB6"/>
              </a:gs>
              <a:gs pos="100000">
                <a:srgbClr val="FFE5D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0000" anchor="b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de-DE" altLang="de-DE" b="1"/>
              <a:t>BHS</a:t>
            </a:r>
          </a:p>
          <a:p>
            <a:pPr algn="ctr"/>
            <a:r>
              <a:rPr lang="de-AT" altLang="de-DE" sz="1600"/>
              <a:t>(5 Jahre)</a:t>
            </a:r>
            <a:endParaRPr lang="de-DE" altLang="de-DE" sz="1600"/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6732588" y="4149725"/>
            <a:ext cx="2016125" cy="1079500"/>
          </a:xfrm>
          <a:prstGeom prst="rect">
            <a:avLst/>
          </a:prstGeom>
          <a:gradFill rotWithShape="1">
            <a:gsLst>
              <a:gs pos="0">
                <a:srgbClr val="E3A8FF"/>
              </a:gs>
              <a:gs pos="50000">
                <a:srgbClr val="ECC9FF"/>
              </a:gs>
              <a:gs pos="100000">
                <a:srgbClr val="F5E4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180000" anchor="b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de-DE" altLang="de-DE" b="1"/>
              <a:t>Lehre</a:t>
            </a:r>
          </a:p>
          <a:p>
            <a:pPr algn="ctr"/>
            <a:r>
              <a:rPr lang="de-AT" altLang="de-DE" sz="1600"/>
              <a:t>(2-4 Jahre)</a:t>
            </a:r>
            <a:endParaRPr lang="de-DE" altLang="de-DE" sz="1600"/>
          </a:p>
        </p:txBody>
      </p:sp>
      <p:grpSp>
        <p:nvGrpSpPr>
          <p:cNvPr id="10248" name="Group 32"/>
          <p:cNvGrpSpPr>
            <a:grpSpLocks/>
          </p:cNvGrpSpPr>
          <p:nvPr/>
        </p:nvGrpSpPr>
        <p:grpSpPr bwMode="auto">
          <a:xfrm>
            <a:off x="395288" y="5229225"/>
            <a:ext cx="8353425" cy="1441450"/>
            <a:chOff x="249" y="3294"/>
            <a:chExt cx="5262" cy="908"/>
          </a:xfrm>
        </p:grpSpPr>
        <p:sp>
          <p:nvSpPr>
            <p:cNvPr id="10255" name="Rectangle 6"/>
            <p:cNvSpPr>
              <a:spLocks noChangeArrowheads="1"/>
            </p:cNvSpPr>
            <p:nvPr/>
          </p:nvSpPr>
          <p:spPr bwMode="auto">
            <a:xfrm>
              <a:off x="249" y="3612"/>
              <a:ext cx="5262" cy="590"/>
            </a:xfrm>
            <a:prstGeom prst="rect">
              <a:avLst/>
            </a:prstGeom>
            <a:solidFill>
              <a:srgbClr val="5D86D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/>
              <a:r>
                <a:rPr lang="de-AT" altLang="de-DE" sz="3200" b="1"/>
                <a:t>4. Klasse AHS</a:t>
              </a:r>
              <a:endParaRPr lang="de-DE" altLang="de-DE" sz="3200" b="1"/>
            </a:p>
          </p:txBody>
        </p:sp>
        <p:sp>
          <p:nvSpPr>
            <p:cNvPr id="10256" name="AutoShape 9"/>
            <p:cNvSpPr>
              <a:spLocks noChangeArrowheads="1"/>
            </p:cNvSpPr>
            <p:nvPr/>
          </p:nvSpPr>
          <p:spPr bwMode="auto">
            <a:xfrm rot="-5400000">
              <a:off x="787" y="3267"/>
              <a:ext cx="330" cy="38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5D86D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/>
              <a:endParaRPr lang="de-AT" altLang="de-DE">
                <a:solidFill>
                  <a:srgbClr val="000099"/>
                </a:solidFill>
              </a:endParaRPr>
            </a:p>
          </p:txBody>
        </p:sp>
        <p:sp>
          <p:nvSpPr>
            <p:cNvPr id="10257" name="AutoShape 15"/>
            <p:cNvSpPr>
              <a:spLocks noChangeArrowheads="1"/>
            </p:cNvSpPr>
            <p:nvPr/>
          </p:nvSpPr>
          <p:spPr bwMode="auto">
            <a:xfrm rot="-5400000">
              <a:off x="3418" y="3267"/>
              <a:ext cx="330" cy="38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5D86D7"/>
                </a:gs>
                <a:gs pos="100000">
                  <a:srgbClr val="FFA96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/>
              <a:endParaRPr lang="de-AT" altLang="de-DE">
                <a:solidFill>
                  <a:srgbClr val="000099"/>
                </a:solidFill>
              </a:endParaRPr>
            </a:p>
          </p:txBody>
        </p:sp>
        <p:sp>
          <p:nvSpPr>
            <p:cNvPr id="10258" name="AutoShape 19"/>
            <p:cNvSpPr>
              <a:spLocks noChangeArrowheads="1"/>
            </p:cNvSpPr>
            <p:nvPr/>
          </p:nvSpPr>
          <p:spPr bwMode="auto">
            <a:xfrm rot="-5400000">
              <a:off x="2102" y="3267"/>
              <a:ext cx="330" cy="38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5D86D7"/>
                </a:gs>
                <a:gs pos="100000">
                  <a:srgbClr val="FF843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/>
              <a:endParaRPr lang="de-AT" altLang="de-DE">
                <a:solidFill>
                  <a:srgbClr val="000099"/>
                </a:solidFill>
              </a:endParaRPr>
            </a:p>
          </p:txBody>
        </p:sp>
        <p:sp>
          <p:nvSpPr>
            <p:cNvPr id="10259" name="AutoShape 25"/>
            <p:cNvSpPr>
              <a:spLocks noChangeArrowheads="1"/>
            </p:cNvSpPr>
            <p:nvPr/>
          </p:nvSpPr>
          <p:spPr bwMode="auto">
            <a:xfrm rot="-5400000">
              <a:off x="4734" y="3267"/>
              <a:ext cx="330" cy="384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5D86D7"/>
                </a:gs>
                <a:gs pos="100000">
                  <a:srgbClr val="CF89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ctr"/>
              <a:endParaRPr lang="de-AT" altLang="de-DE">
                <a:solidFill>
                  <a:srgbClr val="000099"/>
                </a:solidFill>
              </a:endParaRPr>
            </a:p>
          </p:txBody>
        </p:sp>
      </p:grpSp>
      <p:sp>
        <p:nvSpPr>
          <p:cNvPr id="10249" name="Rectangle 27"/>
          <p:cNvSpPr>
            <a:spLocks noChangeArrowheads="1"/>
          </p:cNvSpPr>
          <p:nvPr/>
        </p:nvSpPr>
        <p:spPr bwMode="auto">
          <a:xfrm>
            <a:off x="611188" y="981075"/>
            <a:ext cx="6121400" cy="649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de-DE" altLang="de-DE" sz="3000" b="1">
                <a:solidFill>
                  <a:schemeClr val="tx2"/>
                </a:solidFill>
              </a:rPr>
              <a:t>Nach der 4. Klasse</a:t>
            </a:r>
          </a:p>
        </p:txBody>
      </p:sp>
      <p:sp>
        <p:nvSpPr>
          <p:cNvPr id="44060" name="Oval 28"/>
          <p:cNvSpPr>
            <a:spLocks noChangeArrowheads="1"/>
          </p:cNvSpPr>
          <p:nvPr/>
        </p:nvSpPr>
        <p:spPr bwMode="auto">
          <a:xfrm>
            <a:off x="250825" y="2060575"/>
            <a:ext cx="2376488" cy="1655763"/>
          </a:xfrm>
          <a:prstGeom prst="ellipse">
            <a:avLst/>
          </a:prstGeom>
          <a:solidFill>
            <a:srgbClr val="B3C1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e-AT" altLang="de-DE"/>
              <a:t>Allgemeinbildung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+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Matura</a:t>
            </a:r>
            <a:endParaRPr lang="de-DE" altLang="de-DE"/>
          </a:p>
        </p:txBody>
      </p:sp>
      <p:sp>
        <p:nvSpPr>
          <p:cNvPr id="44061" name="Oval 29"/>
          <p:cNvSpPr>
            <a:spLocks noChangeArrowheads="1"/>
          </p:cNvSpPr>
          <p:nvPr/>
        </p:nvSpPr>
        <p:spPr bwMode="auto">
          <a:xfrm>
            <a:off x="2441871" y="1628774"/>
            <a:ext cx="2376487" cy="1655763"/>
          </a:xfrm>
          <a:prstGeom prst="ellipse">
            <a:avLst/>
          </a:prstGeom>
          <a:solidFill>
            <a:srgbClr val="FFB4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e-AT" altLang="de-DE"/>
              <a:t>Berufsausbildung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+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Matura</a:t>
            </a:r>
            <a:endParaRPr lang="de-DE" altLang="de-DE"/>
          </a:p>
        </p:txBody>
      </p:sp>
      <p:sp>
        <p:nvSpPr>
          <p:cNvPr id="44062" name="Oval 30"/>
          <p:cNvSpPr>
            <a:spLocks noChangeArrowheads="1"/>
          </p:cNvSpPr>
          <p:nvPr/>
        </p:nvSpPr>
        <p:spPr bwMode="auto">
          <a:xfrm>
            <a:off x="4500563" y="2420938"/>
            <a:ext cx="2376487" cy="1655762"/>
          </a:xfrm>
          <a:prstGeom prst="ellipse">
            <a:avLst/>
          </a:prstGeom>
          <a:solidFill>
            <a:srgbClr val="FFBC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e-AT" altLang="de-DE"/>
              <a:t>Berufsausbildung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ohne</a:t>
            </a:r>
          </a:p>
          <a:p>
            <a:pPr algn="ctr">
              <a:spcBef>
                <a:spcPct val="0"/>
              </a:spcBef>
            </a:pPr>
            <a:r>
              <a:rPr lang="de-AT" altLang="de-DE"/>
              <a:t>Matura</a:t>
            </a:r>
            <a:endParaRPr lang="de-DE" altLang="de-DE"/>
          </a:p>
        </p:txBody>
      </p:sp>
      <p:sp>
        <p:nvSpPr>
          <p:cNvPr id="44063" name="Oval 31"/>
          <p:cNvSpPr>
            <a:spLocks noChangeArrowheads="1"/>
          </p:cNvSpPr>
          <p:nvPr/>
        </p:nvSpPr>
        <p:spPr bwMode="auto">
          <a:xfrm>
            <a:off x="6588125" y="2420938"/>
            <a:ext cx="2376488" cy="1655762"/>
          </a:xfrm>
          <a:prstGeom prst="ellipse">
            <a:avLst/>
          </a:prstGeom>
          <a:solidFill>
            <a:srgbClr val="E0B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de-AT" altLang="de-DE"/>
              <a:t>Berufsausbildung</a:t>
            </a:r>
          </a:p>
          <a:p>
            <a:pPr algn="ctr"/>
            <a:r>
              <a:rPr lang="de-AT" altLang="de-DE"/>
              <a:t>im Betrieb</a:t>
            </a:r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4498975" y="1431925"/>
            <a:ext cx="432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de-AT" altLang="de-DE" dirty="0"/>
              <a:t>Entscheidung bis Ende 1. Semester!!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27565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animBg="1"/>
      <p:bldP spid="44045" grpId="0" animBg="1"/>
      <p:bldP spid="44050" grpId="0" animBg="1"/>
      <p:bldP spid="44056" grpId="0" animBg="1"/>
      <p:bldP spid="44060" grpId="0" animBg="1"/>
      <p:bldP spid="44061" grpId="0" animBg="1"/>
      <p:bldP spid="44062" grpId="0" animBg="1"/>
      <p:bldP spid="44063" grpId="0" animBg="1"/>
      <p:bldP spid="440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dirty="0" smtClean="0"/>
              <a:t>Vorteile der Allgemeinbildung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de-DE" dirty="0" smtClean="0"/>
              <a:t>Grundlagen für </a:t>
            </a:r>
            <a:r>
              <a:rPr lang="de-DE" u="sng" dirty="0" smtClean="0"/>
              <a:t>alle</a:t>
            </a:r>
            <a:r>
              <a:rPr lang="de-DE" dirty="0" smtClean="0"/>
              <a:t> weiterführenden Studien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 </a:t>
            </a:r>
            <a:r>
              <a:rPr lang="de-DE" dirty="0" smtClean="0"/>
              <a:t>Auf sich </a:t>
            </a:r>
            <a:r>
              <a:rPr lang="de-DE" u="sng" dirty="0" smtClean="0"/>
              <a:t>schnell ändernde berufsspezifische </a:t>
            </a:r>
            <a:r>
              <a:rPr lang="de-DE" dirty="0" smtClean="0"/>
              <a:t>Anforderungen kann gut reagiert werden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 smtClean="0"/>
              <a:t>Allgemeinbildung ist eine gute Grundlage, wo </a:t>
            </a:r>
            <a:r>
              <a:rPr lang="de-DE" u="sng" dirty="0" smtClean="0"/>
              <a:t>Umgang mit anderen Menschen </a:t>
            </a:r>
            <a:r>
              <a:rPr lang="de-DE" dirty="0" smtClean="0"/>
              <a:t>eine große Rolle spielt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 smtClean="0"/>
              <a:t>Allgemeinbildung umfasst eine weitreichende </a:t>
            </a:r>
            <a:r>
              <a:rPr lang="de-DE" u="sng" dirty="0" smtClean="0"/>
              <a:t>Persönlichkeitsbildung</a:t>
            </a:r>
            <a:r>
              <a:rPr lang="de-DE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956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Der Weg zur Matura am </a:t>
            </a:r>
            <a:r>
              <a:rPr lang="de-AT" dirty="0" err="1" smtClean="0"/>
              <a:t>GRg</a:t>
            </a:r>
            <a:r>
              <a:rPr lang="de-AT" dirty="0" smtClean="0"/>
              <a:t> </a:t>
            </a:r>
            <a:r>
              <a:rPr lang="de-AT" dirty="0" smtClean="0">
                <a:solidFill>
                  <a:srgbClr val="FF0000"/>
                </a:solidFill>
              </a:rPr>
              <a:t>///</a:t>
            </a:r>
            <a:r>
              <a:rPr lang="de-AT" dirty="0" smtClean="0"/>
              <a:t>.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AT" dirty="0" smtClean="0"/>
              <a:t>Gymnasium und Realgymnasium laufen weiter</a:t>
            </a:r>
          </a:p>
          <a:p>
            <a:r>
              <a:rPr lang="de-AT" b="1" u="sng" dirty="0" smtClean="0"/>
              <a:t>Gymnasium</a:t>
            </a:r>
            <a:r>
              <a:rPr lang="de-AT" dirty="0" smtClean="0"/>
              <a:t>: zusätzliche Sprache in der 5. Klasse ( </a:t>
            </a:r>
            <a:r>
              <a:rPr lang="de-AT" dirty="0" err="1" smtClean="0"/>
              <a:t>Lat</a:t>
            </a:r>
            <a:r>
              <a:rPr lang="de-AT" dirty="0" smtClean="0"/>
              <a:t> oder F )</a:t>
            </a:r>
          </a:p>
          <a:p>
            <a:r>
              <a:rPr lang="de-AT" b="1" u="sng" dirty="0" smtClean="0"/>
              <a:t>Realgymnasium</a:t>
            </a:r>
            <a:r>
              <a:rPr lang="de-AT" dirty="0" smtClean="0"/>
              <a:t>: </a:t>
            </a:r>
            <a:r>
              <a:rPr lang="de-AT" dirty="0"/>
              <a:t>zusätzliche Sprache in der 5. Klasse ( </a:t>
            </a:r>
            <a:r>
              <a:rPr lang="de-AT" dirty="0" err="1"/>
              <a:t>Lat</a:t>
            </a:r>
            <a:r>
              <a:rPr lang="de-AT" dirty="0"/>
              <a:t> oder F </a:t>
            </a:r>
            <a:r>
              <a:rPr lang="de-AT" dirty="0" smtClean="0"/>
              <a:t>) -&gt; </a:t>
            </a:r>
            <a:r>
              <a:rPr lang="de-AT" b="1" dirty="0" smtClean="0"/>
              <a:t>NAWI</a:t>
            </a:r>
            <a:r>
              <a:rPr lang="de-AT" dirty="0" smtClean="0"/>
              <a:t> (Chemie)</a:t>
            </a:r>
            <a:endParaRPr lang="de-AT" dirty="0"/>
          </a:p>
          <a:p>
            <a:r>
              <a:rPr lang="de-AT" dirty="0" smtClean="0"/>
              <a:t>Ab der 7. Klasse: </a:t>
            </a:r>
            <a:r>
              <a:rPr lang="de-AT" dirty="0" smtClean="0">
                <a:sym typeface="Wingdings" panose="05000000000000000000" pitchFamily="2" charset="2"/>
              </a:rPr>
              <a:t> DG oder NAWI</a:t>
            </a:r>
            <a:r>
              <a:rPr lang="de-AT" dirty="0" smtClean="0"/>
              <a:t>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47178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712</Words>
  <Application>Microsoft Office PowerPoint</Application>
  <PresentationFormat>Bildschirmpräsentation (4:3)</PresentationFormat>
  <Paragraphs>229</Paragraphs>
  <Slides>16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Trebuchet MS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Vorteile der Allgemeinbildung</vt:lpstr>
      <vt:lpstr>Der Weg zur Matura am GRg ///.</vt:lpstr>
      <vt:lpstr>Gemeinsamkeiten G und RG</vt:lpstr>
      <vt:lpstr>Ergänzende Wahlpflichtfächer</vt:lpstr>
      <vt:lpstr>Vertiefende Wahlpflichtfächer</vt:lpstr>
      <vt:lpstr>AHS – Matura / Reifeprüfung</vt:lpstr>
      <vt:lpstr>PowerPoint-Präsentation</vt:lpstr>
      <vt:lpstr>Vergleich AHS - BHS</vt:lpstr>
      <vt:lpstr>Anmeldung zu den Wahlpflichtfächern</vt:lpstr>
    </vt:vector>
  </TitlesOfParts>
  <Company>SSR-WIEN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Weg zur Matura am GRg ///.</dc:title>
  <dc:creator>903066-D1-GRg 3 Hagenmüllergasse 30</dc:creator>
  <cp:lastModifiedBy>903066-D1-GRg 3 Hagenmüllergasse 30</cp:lastModifiedBy>
  <cp:revision>15</cp:revision>
  <cp:lastPrinted>2021-12-15T16:08:25Z</cp:lastPrinted>
  <dcterms:created xsi:type="dcterms:W3CDTF">2015-12-02T15:57:26Z</dcterms:created>
  <dcterms:modified xsi:type="dcterms:W3CDTF">2023-12-04T16:57:13Z</dcterms:modified>
</cp:coreProperties>
</file>