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7" r:id="rId3"/>
    <p:sldId id="258" r:id="rId4"/>
    <p:sldId id="268" r:id="rId5"/>
    <p:sldId id="261" r:id="rId6"/>
    <p:sldId id="259" r:id="rId7"/>
    <p:sldId id="260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FCA88-9C95-4D93-A86D-FCC988209A1C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75D-739B-4496-891D-8B086C7DDE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09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3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39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54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02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7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30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74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4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68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29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83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0C083-EB35-4C4B-B99F-E2015D28418B}" type="datetimeFigureOut">
              <a:rPr lang="de-DE" smtClean="0"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4AE04-6181-4C6E-9ED4-D808B0A5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de-DE" sz="4000" b="1" dirty="0">
                <a:solidFill>
                  <a:schemeClr val="tx1"/>
                </a:solidFill>
              </a:rPr>
              <a:t>5. Klasse – der weitere Weg zur Matura</a:t>
            </a:r>
          </a:p>
          <a:p>
            <a:r>
              <a:rPr lang="de-DE" sz="40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Grafik 3" descr="F:\Vorlagen und Eigen-Infos\GRg3_5cm_Ha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536504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73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de-DE" dirty="0"/>
              <a:t>Mündliche 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r>
              <a:rPr lang="de-DE" dirty="0"/>
              <a:t>Prinzipiell alle fachlichen Kombinationen möglich:</a:t>
            </a:r>
          </a:p>
          <a:p>
            <a:r>
              <a:rPr lang="de-DE" dirty="0"/>
              <a:t>Bei 2 </a:t>
            </a:r>
            <a:r>
              <a:rPr lang="de-DE" dirty="0" err="1"/>
              <a:t>mündl</a:t>
            </a:r>
            <a:r>
              <a:rPr lang="de-DE" dirty="0"/>
              <a:t>. Prüfungen: 10 </a:t>
            </a:r>
            <a:r>
              <a:rPr lang="de-DE" dirty="0" err="1"/>
              <a:t>Jahreswochenstd</a:t>
            </a:r>
            <a:r>
              <a:rPr lang="de-DE" dirty="0"/>
              <a:t>.</a:t>
            </a:r>
          </a:p>
          <a:p>
            <a:r>
              <a:rPr lang="de-DE" dirty="0"/>
              <a:t>Bei 3 </a:t>
            </a:r>
            <a:r>
              <a:rPr lang="de-DE" dirty="0" err="1"/>
              <a:t>mündl</a:t>
            </a:r>
            <a:r>
              <a:rPr lang="de-DE" dirty="0"/>
              <a:t>. Prüfungen: 15 </a:t>
            </a:r>
            <a:r>
              <a:rPr lang="de-DE" dirty="0" err="1"/>
              <a:t>Jahreswochenstd</a:t>
            </a:r>
            <a:r>
              <a:rPr lang="de-DE" dirty="0"/>
              <a:t>.</a:t>
            </a:r>
          </a:p>
          <a:p>
            <a:r>
              <a:rPr lang="de-DE" dirty="0"/>
              <a:t>Z.B.:  D (3+3+3+3) und GSK (2+2+2+1) =  12 + 7</a:t>
            </a:r>
          </a:p>
          <a:p>
            <a:pPr>
              <a:buFont typeface="Wingdings"/>
              <a:buChar char="à"/>
            </a:pPr>
            <a:r>
              <a:rPr lang="de-DE" dirty="0">
                <a:sym typeface="Wingdings" panose="05000000000000000000" pitchFamily="2" charset="2"/>
              </a:rPr>
              <a:t>möglich</a:t>
            </a:r>
          </a:p>
          <a:p>
            <a:r>
              <a:rPr lang="de-DE" dirty="0">
                <a:sym typeface="Wingdings" panose="05000000000000000000" pitchFamily="2" charset="2"/>
              </a:rPr>
              <a:t>Z.B.: Informatik (2) + </a:t>
            </a:r>
            <a:r>
              <a:rPr lang="de-DE" dirty="0" err="1">
                <a:sym typeface="Wingdings" panose="05000000000000000000" pitchFamily="2" charset="2"/>
              </a:rPr>
              <a:t>Psych</a:t>
            </a:r>
            <a:r>
              <a:rPr lang="de-DE" dirty="0">
                <a:sym typeface="Wingdings" panose="05000000000000000000" pitchFamily="2" charset="2"/>
              </a:rPr>
              <a:t>/</a:t>
            </a:r>
            <a:r>
              <a:rPr lang="de-DE" dirty="0" err="1">
                <a:sym typeface="Wingdings" panose="05000000000000000000" pitchFamily="2" charset="2"/>
              </a:rPr>
              <a:t>Philo</a:t>
            </a:r>
            <a:r>
              <a:rPr lang="de-DE" dirty="0">
                <a:sym typeface="Wingdings" panose="05000000000000000000" pitchFamily="2" charset="2"/>
              </a:rPr>
              <a:t> (4) = 6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nicht möglich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Ergänzungen aus einem Wahlpflichtfach möglich: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Informatik: 2 + 4 Std. </a:t>
            </a:r>
            <a:r>
              <a:rPr lang="de-DE" dirty="0" err="1">
                <a:sym typeface="Wingdings" panose="05000000000000000000" pitchFamily="2" charset="2"/>
              </a:rPr>
              <a:t>Wpfl</a:t>
            </a:r>
            <a:r>
              <a:rPr lang="de-DE" dirty="0">
                <a:sym typeface="Wingdings" panose="05000000000000000000" pitchFamily="2" charset="2"/>
              </a:rPr>
              <a:t>. = 6 Wochenstunden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426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de-DE" dirty="0"/>
              <a:t>Mündliche Reifeprüfung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de-DE" dirty="0"/>
              <a:t>Themenbereiche: 2 od. 3 Themen pro </a:t>
            </a:r>
            <a:r>
              <a:rPr lang="de-DE" dirty="0" err="1"/>
              <a:t>Wochenstd</a:t>
            </a:r>
            <a:r>
              <a:rPr lang="de-DE" dirty="0"/>
              <a:t>. </a:t>
            </a:r>
            <a:r>
              <a:rPr lang="de-DE" dirty="0">
                <a:sym typeface="Wingdings" panose="05000000000000000000" pitchFamily="2" charset="2"/>
              </a:rPr>
              <a:t> z.B. </a:t>
            </a:r>
            <a:r>
              <a:rPr lang="de-DE" dirty="0" err="1">
                <a:sym typeface="Wingdings" panose="05000000000000000000" pitchFamily="2" charset="2"/>
              </a:rPr>
              <a:t>Philo</a:t>
            </a:r>
            <a:r>
              <a:rPr lang="de-DE" dirty="0">
                <a:sym typeface="Wingdings" panose="05000000000000000000" pitchFamily="2" charset="2"/>
              </a:rPr>
              <a:t> /Psycho  4x3= 12 oder 4 x 2 = 8 Themenbereiche</a:t>
            </a:r>
          </a:p>
          <a:p>
            <a:r>
              <a:rPr lang="de-DE" dirty="0">
                <a:sym typeface="Wingdings" panose="05000000000000000000" pitchFamily="2" charset="2"/>
              </a:rPr>
              <a:t>8-12 </a:t>
            </a:r>
            <a:r>
              <a:rPr lang="de-DE">
                <a:sym typeface="Wingdings" panose="05000000000000000000" pitchFamily="2" charset="2"/>
              </a:rPr>
              <a:t>Themen möglich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Max: 18 Themenbereiche</a:t>
            </a:r>
          </a:p>
        </p:txBody>
      </p:sp>
    </p:spTree>
    <p:extLst>
      <p:ext uri="{BB962C8B-B14F-4D97-AF65-F5344CB8AC3E}">
        <p14:creationId xmlns:p14="http://schemas.microsoft.com/office/powerpoint/2010/main" val="3017840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ABFBB-7603-DE66-80A0-7D09324D59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de-AT" dirty="0"/>
              <a:t>Wahlpflichtfächer-Wahl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11D5C5-33E9-412E-E8EF-FBB0AA4872C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AT" dirty="0"/>
              <a:t>Per online-Formular</a:t>
            </a:r>
          </a:p>
          <a:p>
            <a:r>
              <a:rPr lang="de-AT" dirty="0"/>
              <a:t>Das findet man auf der Homepage unter „links und </a:t>
            </a:r>
            <a:r>
              <a:rPr lang="de-AT" dirty="0" err="1"/>
              <a:t>media</a:t>
            </a:r>
            <a:r>
              <a:rPr lang="de-AT" dirty="0"/>
              <a:t>“</a:t>
            </a:r>
          </a:p>
          <a:p>
            <a:r>
              <a:rPr lang="de-AT" dirty="0"/>
              <a:t>Anmeldeschluss:</a:t>
            </a:r>
          </a:p>
          <a:p>
            <a:pPr marL="0" indent="0">
              <a:buNone/>
            </a:pPr>
            <a:r>
              <a:rPr lang="de-AT" sz="5400" dirty="0"/>
              <a:t>	Fr, 20.1.2023</a:t>
            </a:r>
          </a:p>
        </p:txBody>
      </p:sp>
    </p:spTree>
    <p:extLst>
      <p:ext uri="{BB962C8B-B14F-4D97-AF65-F5344CB8AC3E}">
        <p14:creationId xmlns:p14="http://schemas.microsoft.com/office/powerpoint/2010/main" val="363186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Der Weg zur Matura am </a:t>
            </a:r>
            <a:r>
              <a:rPr lang="de-AT" dirty="0" err="1"/>
              <a:t>GRg</a:t>
            </a:r>
            <a:r>
              <a:rPr lang="de-AT" dirty="0"/>
              <a:t> </a:t>
            </a:r>
            <a:r>
              <a:rPr lang="de-AT" dirty="0">
                <a:solidFill>
                  <a:srgbClr val="FF0000"/>
                </a:solidFill>
              </a:rPr>
              <a:t>///</a:t>
            </a:r>
            <a:r>
              <a:rPr lang="de-AT" dirty="0"/>
              <a:t>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e-AT" dirty="0"/>
              <a:t>Gymnasium und Realgymnasium laufen weiter</a:t>
            </a:r>
          </a:p>
          <a:p>
            <a:r>
              <a:rPr lang="de-AT" dirty="0"/>
              <a:t>Ab der 6.Klasse: Notebook-Klassen (wichtig als Vorbereitung für die Matura)</a:t>
            </a:r>
          </a:p>
          <a:p>
            <a:r>
              <a:rPr lang="de-AT" dirty="0"/>
              <a:t>Realgymnasium: Ab der 7. Klasse: </a:t>
            </a:r>
            <a:r>
              <a:rPr lang="de-AT" dirty="0">
                <a:sym typeface="Wingdings" panose="05000000000000000000" pitchFamily="2" charset="2"/>
              </a:rPr>
              <a:t> DG (Darstellende Geometrie als Schularbeitsfach) oder NAWI (Naturwissenschaften) – Physik und Biologie als Schularbeitsfach</a:t>
            </a: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1780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AT" dirty="0"/>
              <a:t>Gemeinsamkeiten G </a:t>
            </a:r>
            <a:r>
              <a:rPr lang="de-AT" b="1" u="sng" dirty="0"/>
              <a:t>und</a:t>
            </a:r>
            <a:r>
              <a:rPr lang="de-AT" dirty="0"/>
              <a:t> RG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de-AT" b="1" u="sng" dirty="0"/>
              <a:t>Wahlpflichtfächer</a:t>
            </a:r>
            <a:r>
              <a:rPr lang="de-AT" dirty="0"/>
              <a:t> ab der 6.Klasse: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b="1" dirty="0"/>
              <a:t>6 Wo</a:t>
            </a:r>
            <a:r>
              <a:rPr lang="de-AT" dirty="0"/>
              <a:t>chen</a:t>
            </a:r>
            <a:r>
              <a:rPr lang="de-AT" b="1" dirty="0"/>
              <a:t>st</a:t>
            </a:r>
            <a:r>
              <a:rPr lang="de-AT" dirty="0"/>
              <a:t>un</a:t>
            </a:r>
            <a:r>
              <a:rPr lang="de-AT" b="1" dirty="0"/>
              <a:t>d</a:t>
            </a:r>
            <a:r>
              <a:rPr lang="de-AT" dirty="0"/>
              <a:t>en (in 3 Jahren)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b="1" dirty="0"/>
              <a:t>Eröffnungszahl</a:t>
            </a:r>
            <a:r>
              <a:rPr lang="de-AT" dirty="0"/>
              <a:t>: mind. 5 Schüler/innen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dirty="0"/>
              <a:t>Wahlpflichtfächer sind </a:t>
            </a:r>
            <a:r>
              <a:rPr lang="de-AT" b="1" dirty="0" err="1"/>
              <a:t>maturabel</a:t>
            </a:r>
            <a:r>
              <a:rPr lang="de-AT" dirty="0"/>
              <a:t>: Voraussetzung:  mind. 4 Wochenstunden (oder 6 Wochenstunden) besucht („Überbuchen“ möglich)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b="1" dirty="0"/>
              <a:t>Vertiefende Wahlpflichtfächer</a:t>
            </a:r>
            <a:r>
              <a:rPr lang="de-AT" dirty="0"/>
              <a:t>: „passend zum Vormittagsunterricht“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AT" b="1" dirty="0"/>
              <a:t>Ergänzende 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134155192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de-AT" dirty="0"/>
              <a:t>Vertiefende Wahlpflichtfächer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AT" dirty="0"/>
              <a:t>-&gt; 	Geschichte und Sozialkunde, Politische 	Bildung  (2 oder 4 Wochenstunden)</a:t>
            </a:r>
          </a:p>
          <a:p>
            <a:r>
              <a:rPr lang="de-AT" dirty="0"/>
              <a:t>-&gt;	Geographie und Wirtschaftskunde</a:t>
            </a:r>
          </a:p>
          <a:p>
            <a:r>
              <a:rPr lang="de-AT" dirty="0"/>
              <a:t>-&gt; 	Science (NAWI)</a:t>
            </a:r>
          </a:p>
          <a:p>
            <a:r>
              <a:rPr lang="de-AT" dirty="0"/>
              <a:t>-&gt; 	Schulübergreifende WPF bei zu wenigen Anmeldungen (Wahlpflichtfach findet nicht zwingend in der Hagenmüllergasse statt)</a:t>
            </a:r>
          </a:p>
        </p:txBody>
      </p:sp>
    </p:spTree>
    <p:extLst>
      <p:ext uri="{BB962C8B-B14F-4D97-AF65-F5344CB8AC3E}">
        <p14:creationId xmlns:p14="http://schemas.microsoft.com/office/powerpoint/2010/main" val="211161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de-AT" dirty="0"/>
              <a:t>Ergänzende Wahlpflichtfächer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AT" dirty="0"/>
              <a:t>Sprachen: </a:t>
            </a:r>
            <a:r>
              <a:rPr lang="de-AT" dirty="0" err="1"/>
              <a:t>It</a:t>
            </a:r>
            <a:r>
              <a:rPr lang="de-AT" dirty="0"/>
              <a:t>, </a:t>
            </a:r>
            <a:r>
              <a:rPr lang="de-AT" dirty="0" err="1"/>
              <a:t>Spa</a:t>
            </a:r>
            <a:r>
              <a:rPr lang="de-AT" dirty="0"/>
              <a:t> (6 </a:t>
            </a:r>
            <a:r>
              <a:rPr lang="de-AT" dirty="0" err="1"/>
              <a:t>Wostd</a:t>
            </a:r>
            <a:r>
              <a:rPr lang="de-AT" dirty="0"/>
              <a:t>.)</a:t>
            </a:r>
          </a:p>
          <a:p>
            <a:r>
              <a:rPr lang="de-AT" sz="2400" dirty="0"/>
              <a:t>Schulautonome</a:t>
            </a:r>
            <a:r>
              <a:rPr lang="de-AT" dirty="0"/>
              <a:t>:</a:t>
            </a:r>
          </a:p>
          <a:p>
            <a:r>
              <a:rPr lang="de-AT" dirty="0"/>
              <a:t>-&gt; Informatik  (6)</a:t>
            </a:r>
          </a:p>
          <a:p>
            <a:r>
              <a:rPr lang="de-AT" dirty="0"/>
              <a:t>-&gt; Digital Making (4)</a:t>
            </a:r>
          </a:p>
          <a:p>
            <a:r>
              <a:rPr lang="de-AT" dirty="0"/>
              <a:t>-&gt; PsyKo2: Psychologie, Kommunikation, 			Konfliktmanagement (6)</a:t>
            </a:r>
          </a:p>
          <a:p>
            <a:r>
              <a:rPr lang="de-AT" dirty="0"/>
              <a:t>-&gt; Kulturwerkstatt (6)</a:t>
            </a:r>
          </a:p>
          <a:p>
            <a:r>
              <a:rPr lang="de-AT" dirty="0"/>
              <a:t>-&gt; Englisch Cambridge </a:t>
            </a:r>
            <a:r>
              <a:rPr lang="de-AT" dirty="0" err="1"/>
              <a:t>Certificate</a:t>
            </a:r>
            <a:r>
              <a:rPr lang="de-AT" dirty="0"/>
              <a:t> (2) Zusatz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1531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de-AT" dirty="0"/>
              <a:t>AHS – Matura / 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de-AT" dirty="0"/>
              <a:t>Wie sieht die AHS-Matura aus?</a:t>
            </a:r>
          </a:p>
          <a:p>
            <a:r>
              <a:rPr lang="de-AT" dirty="0"/>
              <a:t>3- Säulenmodell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690358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http://images.slideplayer.org/3/900192/slides/slide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99215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dirty="0"/>
              <a:t>Reifeprüfung (Matura)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/>
              <a:t>VWA: vorwissenschaftliche Arbeit (7.u.8.Kl)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keine „Fächerzuordnung“ </a:t>
            </a:r>
            <a:r>
              <a:rPr lang="de-DE" dirty="0">
                <a:sym typeface="Wingdings" panose="05000000000000000000" pitchFamily="2" charset="2"/>
              </a:rPr>
              <a:t> jedes Thema wählbar, wenn ich passende(n) Betreuer/in finde</a:t>
            </a:r>
            <a:endParaRPr lang="de-DE" dirty="0"/>
          </a:p>
          <a:p>
            <a:r>
              <a:rPr lang="de-DE" dirty="0"/>
              <a:t>Schriftliche und mündliche Matura </a:t>
            </a:r>
            <a:r>
              <a:rPr lang="de-DE" dirty="0">
                <a:sym typeface="Wingdings" panose="05000000000000000000" pitchFamily="2" charset="2"/>
              </a:rPr>
              <a:t> insgesamt 6 Prüfungen:</a:t>
            </a:r>
          </a:p>
          <a:p>
            <a:r>
              <a:rPr lang="de-DE" dirty="0">
                <a:sym typeface="Wingdings" panose="05000000000000000000" pitchFamily="2" charset="2"/>
              </a:rPr>
              <a:t>3 schriftliche + 3 mündliche oder</a:t>
            </a:r>
          </a:p>
          <a:p>
            <a:r>
              <a:rPr lang="de-DE" dirty="0">
                <a:sym typeface="Wingdings" panose="05000000000000000000" pitchFamily="2" charset="2"/>
              </a:rPr>
              <a:t>4 schriftliche + 2 mündliche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79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dirty="0"/>
              <a:t>Schriftliche Reifeprüfung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b="1" dirty="0"/>
              <a:t>Pflicht</a:t>
            </a:r>
            <a:r>
              <a:rPr lang="de-DE" dirty="0"/>
              <a:t>: D, M und eine </a:t>
            </a:r>
            <a:r>
              <a:rPr lang="de-DE" u="sng" dirty="0"/>
              <a:t>lebende</a:t>
            </a:r>
            <a:r>
              <a:rPr lang="de-DE" dirty="0"/>
              <a:t> Fremdsprache</a:t>
            </a:r>
          </a:p>
          <a:p>
            <a:r>
              <a:rPr lang="de-DE" dirty="0"/>
              <a:t>Bei </a:t>
            </a:r>
            <a:r>
              <a:rPr lang="de-DE" b="1" dirty="0"/>
              <a:t>4 Klausuren </a:t>
            </a:r>
            <a:r>
              <a:rPr lang="de-DE" dirty="0"/>
              <a:t>möglich: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weitere Sprache </a:t>
            </a:r>
            <a:r>
              <a:rPr lang="de-DE" dirty="0">
                <a:sym typeface="Wingdings" panose="05000000000000000000" pitchFamily="2" charset="2"/>
              </a:rPr>
              <a:t> lebende Fremdsprache od. Latein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sym typeface="Wingdings" panose="05000000000000000000" pitchFamily="2" charset="2"/>
              </a:rPr>
              <a:t>Darstellende Geometrie oder: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err="1">
                <a:sym typeface="Wingdings" panose="05000000000000000000" pitchFamily="2" charset="2"/>
              </a:rPr>
              <a:t>BiUk</a:t>
            </a:r>
            <a:r>
              <a:rPr lang="de-DE" dirty="0">
                <a:sym typeface="Wingdings" panose="05000000000000000000" pitchFamily="2" charset="2"/>
              </a:rPr>
              <a:t> oder Physik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92473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Bildschirmpräsentation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Wingdings</vt:lpstr>
      <vt:lpstr>Larissa</vt:lpstr>
      <vt:lpstr>PowerPoint-Präsentation</vt:lpstr>
      <vt:lpstr>Der Weg zur Matura am GRg ///.</vt:lpstr>
      <vt:lpstr>Gemeinsamkeiten G und RG</vt:lpstr>
      <vt:lpstr>Vertiefende Wahlpflichtfächer</vt:lpstr>
      <vt:lpstr>Ergänzende Wahlpflichtfächer</vt:lpstr>
      <vt:lpstr>AHS – Matura / Reifeprüfung</vt:lpstr>
      <vt:lpstr>PowerPoint-Präsentation</vt:lpstr>
      <vt:lpstr>Reifeprüfung (Matura)</vt:lpstr>
      <vt:lpstr>Schriftliche Reifeprüfung</vt:lpstr>
      <vt:lpstr>Mündliche Reifeprüfung</vt:lpstr>
      <vt:lpstr>Mündliche Reifeprüfung (2)</vt:lpstr>
      <vt:lpstr>Wahlpflichtfächer-Wahl</vt:lpstr>
    </vt:vector>
  </TitlesOfParts>
  <Company>SSR-WIEN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Weg zur Matura am GRg ///.</dc:title>
  <dc:creator>903066-D1-GRg 3 Hagenmüllergasse 30</dc:creator>
  <cp:lastModifiedBy>Robert Baldauf</cp:lastModifiedBy>
  <cp:revision>26</cp:revision>
  <dcterms:created xsi:type="dcterms:W3CDTF">2015-12-02T15:57:26Z</dcterms:created>
  <dcterms:modified xsi:type="dcterms:W3CDTF">2022-12-14T16:35:42Z</dcterms:modified>
</cp:coreProperties>
</file>